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6" r:id="rId4"/>
    <p:sldId id="257" r:id="rId5"/>
    <p:sldId id="258" r:id="rId6"/>
    <p:sldId id="259" r:id="rId7"/>
    <p:sldId id="269" r:id="rId8"/>
    <p:sldId id="272" r:id="rId9"/>
    <p:sldId id="262" r:id="rId10"/>
    <p:sldId id="260" r:id="rId11"/>
    <p:sldId id="261" r:id="rId12"/>
    <p:sldId id="263" r:id="rId13"/>
    <p:sldId id="264" r:id="rId1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A09EFC-019B-4104-81C8-CA3C4ECBB813}" v="484" dt="2026-10-08T09:39:34.781"/>
    <p1510:client id="{FB746A04-558F-4311-8ABB-DC7F25669F21}" v="38" dt="2026-10-08T08:37:04.5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8" autoAdjust="0"/>
    <p:restoredTop sz="94660"/>
  </p:normalViewPr>
  <p:slideViewPr>
    <p:cSldViewPr snapToGrid="0">
      <p:cViewPr varScale="1">
        <p:scale>
          <a:sx n="103" d="100"/>
          <a:sy n="103" d="100"/>
        </p:scale>
        <p:origin x="90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雅昭 立石" userId="c75172329454b364" providerId="LiveId" clId="{A0F93B45-8ECF-4945-B9A3-AE6F60E7BF2B}"/>
    <pc:docChg chg="custSel modSld">
      <pc:chgData name="雅昭 立石" userId="c75172329454b364" providerId="LiveId" clId="{A0F93B45-8ECF-4945-B9A3-AE6F60E7BF2B}" dt="2026-10-08T08:37:04.552" v="285"/>
      <pc:docMkLst>
        <pc:docMk/>
      </pc:docMkLst>
      <pc:sldChg chg="modSp mod">
        <pc:chgData name="雅昭 立石" userId="c75172329454b364" providerId="LiveId" clId="{A0F93B45-8ECF-4945-B9A3-AE6F60E7BF2B}" dt="2026-10-08T08:37:04.552" v="285"/>
        <pc:sldMkLst>
          <pc:docMk/>
          <pc:sldMk cId="1769574474" sldId="256"/>
        </pc:sldMkLst>
        <pc:spChg chg="mod">
          <ac:chgData name="雅昭 立石" userId="c75172329454b364" providerId="LiveId" clId="{A0F93B45-8ECF-4945-B9A3-AE6F60E7BF2B}" dt="2026-10-08T08:37:04.552" v="285"/>
          <ac:spMkLst>
            <pc:docMk/>
            <pc:sldMk cId="1769574474" sldId="256"/>
            <ac:spMk id="3" creationId="{3FD2F400-19C9-310C-801C-2B4392EA31CE}"/>
          </ac:spMkLst>
        </pc:spChg>
      </pc:sldChg>
    </pc:docChg>
  </pc:docChgLst>
  <pc:docChgLst>
    <pc:chgData name="雅昭 立石" userId="c75172329454b364" providerId="LiveId" clId="{C31D264B-42A2-4041-917B-A5A24B0EC2E1}"/>
    <pc:docChg chg="undo custSel addSld delSld modSld">
      <pc:chgData name="雅昭 立石" userId="c75172329454b364" providerId="LiveId" clId="{C31D264B-42A2-4041-917B-A5A24B0EC2E1}" dt="2026-10-08T09:39:34.781" v="2573"/>
      <pc:docMkLst>
        <pc:docMk/>
      </pc:docMkLst>
      <pc:sldChg chg="modSp mod">
        <pc:chgData name="雅昭 立石" userId="c75172329454b364" providerId="LiveId" clId="{C31D264B-42A2-4041-917B-A5A24B0EC2E1}" dt="2026-10-08T09:39:04.486" v="2561"/>
        <pc:sldMkLst>
          <pc:docMk/>
          <pc:sldMk cId="1769574474" sldId="256"/>
        </pc:sldMkLst>
        <pc:spChg chg="mod">
          <ac:chgData name="雅昭 立石" userId="c75172329454b364" providerId="LiveId" clId="{C31D264B-42A2-4041-917B-A5A24B0EC2E1}" dt="2026-10-08T08:58:22.013" v="2128" actId="27636"/>
          <ac:spMkLst>
            <pc:docMk/>
            <pc:sldMk cId="1769574474" sldId="256"/>
            <ac:spMk id="2" creationId="{23C2B1A2-9002-0FB9-4A64-9BEC6986CA50}"/>
          </ac:spMkLst>
        </pc:spChg>
        <pc:spChg chg="mod">
          <ac:chgData name="雅昭 立石" userId="c75172329454b364" providerId="LiveId" clId="{C31D264B-42A2-4041-917B-A5A24B0EC2E1}" dt="2026-10-08T09:39:04.486" v="2561"/>
          <ac:spMkLst>
            <pc:docMk/>
            <pc:sldMk cId="1769574474" sldId="256"/>
            <ac:spMk id="3" creationId="{3FD2F400-19C9-310C-801C-2B4392EA31CE}"/>
          </ac:spMkLst>
        </pc:spChg>
      </pc:sldChg>
      <pc:sldChg chg="modSp mod">
        <pc:chgData name="雅昭 立石" userId="c75172329454b364" providerId="LiveId" clId="{C31D264B-42A2-4041-917B-A5A24B0EC2E1}" dt="2026-10-08T09:22:52.781" v="2370" actId="1076"/>
        <pc:sldMkLst>
          <pc:docMk/>
          <pc:sldMk cId="930578619" sldId="257"/>
        </pc:sldMkLst>
        <pc:spChg chg="mod">
          <ac:chgData name="雅昭 立石" userId="c75172329454b364" providerId="LiveId" clId="{C31D264B-42A2-4041-917B-A5A24B0EC2E1}" dt="2026-10-08T09:22:52.781" v="2370" actId="1076"/>
          <ac:spMkLst>
            <pc:docMk/>
            <pc:sldMk cId="930578619" sldId="257"/>
            <ac:spMk id="3" creationId="{8E5DB00B-1228-B1F1-A43E-C7534007D052}"/>
          </ac:spMkLst>
        </pc:spChg>
      </pc:sldChg>
      <pc:sldChg chg="modSp mod">
        <pc:chgData name="雅昭 立石" userId="c75172329454b364" providerId="LiveId" clId="{C31D264B-42A2-4041-917B-A5A24B0EC2E1}" dt="2026-10-08T09:24:53.419" v="2389" actId="1076"/>
        <pc:sldMkLst>
          <pc:docMk/>
          <pc:sldMk cId="890668517" sldId="258"/>
        </pc:sldMkLst>
        <pc:spChg chg="mod">
          <ac:chgData name="雅昭 立石" userId="c75172329454b364" providerId="LiveId" clId="{C31D264B-42A2-4041-917B-A5A24B0EC2E1}" dt="2026-10-08T09:24:53.419" v="2389" actId="1076"/>
          <ac:spMkLst>
            <pc:docMk/>
            <pc:sldMk cId="890668517" sldId="258"/>
            <ac:spMk id="3" creationId="{1D654817-417D-B833-6A87-DC0CBB497B35}"/>
          </ac:spMkLst>
        </pc:spChg>
      </pc:sldChg>
      <pc:sldChg chg="modSp mod">
        <pc:chgData name="雅昭 立石" userId="c75172329454b364" providerId="LiveId" clId="{C31D264B-42A2-4041-917B-A5A24B0EC2E1}" dt="2026-10-08T05:36:59.391" v="1901" actId="20577"/>
        <pc:sldMkLst>
          <pc:docMk/>
          <pc:sldMk cId="678645595" sldId="259"/>
        </pc:sldMkLst>
        <pc:spChg chg="mod">
          <ac:chgData name="雅昭 立石" userId="c75172329454b364" providerId="LiveId" clId="{C31D264B-42A2-4041-917B-A5A24B0EC2E1}" dt="2026-10-08T05:36:59.391" v="1901" actId="20577"/>
          <ac:spMkLst>
            <pc:docMk/>
            <pc:sldMk cId="678645595" sldId="259"/>
            <ac:spMk id="3" creationId="{25482D02-A806-AC78-9DFC-546F85D73642}"/>
          </ac:spMkLst>
        </pc:spChg>
      </pc:sldChg>
      <pc:sldChg chg="modSp mod">
        <pc:chgData name="雅昭 立石" userId="c75172329454b364" providerId="LiveId" clId="{C31D264B-42A2-4041-917B-A5A24B0EC2E1}" dt="2026-10-08T09:37:30.878" v="2471"/>
        <pc:sldMkLst>
          <pc:docMk/>
          <pc:sldMk cId="2494281469" sldId="260"/>
        </pc:sldMkLst>
        <pc:spChg chg="mod">
          <ac:chgData name="雅昭 立石" userId="c75172329454b364" providerId="LiveId" clId="{C31D264B-42A2-4041-917B-A5A24B0EC2E1}" dt="2026-10-08T09:37:30.878" v="2471"/>
          <ac:spMkLst>
            <pc:docMk/>
            <pc:sldMk cId="2494281469" sldId="260"/>
            <ac:spMk id="3" creationId="{007FC81E-4DCB-2590-412F-53FA18DDA286}"/>
          </ac:spMkLst>
        </pc:spChg>
      </pc:sldChg>
      <pc:sldChg chg="modSp mod">
        <pc:chgData name="雅昭 立石" userId="c75172329454b364" providerId="LiveId" clId="{C31D264B-42A2-4041-917B-A5A24B0EC2E1}" dt="2026-09-30T01:58:58.565" v="761"/>
        <pc:sldMkLst>
          <pc:docMk/>
          <pc:sldMk cId="2366046432" sldId="261"/>
        </pc:sldMkLst>
        <pc:spChg chg="mod">
          <ac:chgData name="雅昭 立石" userId="c75172329454b364" providerId="LiveId" clId="{C31D264B-42A2-4041-917B-A5A24B0EC2E1}" dt="2026-09-30T01:58:58.565" v="761"/>
          <ac:spMkLst>
            <pc:docMk/>
            <pc:sldMk cId="2366046432" sldId="261"/>
            <ac:spMk id="3" creationId="{72D2CD6F-9B8E-1405-191C-0F82AFAD1031}"/>
          </ac:spMkLst>
        </pc:spChg>
      </pc:sldChg>
      <pc:sldChg chg="addSp modSp new mod">
        <pc:chgData name="雅昭 立石" userId="c75172329454b364" providerId="LiveId" clId="{C31D264B-42A2-4041-917B-A5A24B0EC2E1}" dt="2026-10-08T09:36:57.499" v="2465"/>
        <pc:sldMkLst>
          <pc:docMk/>
          <pc:sldMk cId="552194360" sldId="262"/>
        </pc:sldMkLst>
        <pc:spChg chg="add mod">
          <ac:chgData name="雅昭 立石" userId="c75172329454b364" providerId="LiveId" clId="{C31D264B-42A2-4041-917B-A5A24B0EC2E1}" dt="2026-10-08T09:36:57.499" v="2465"/>
          <ac:spMkLst>
            <pc:docMk/>
            <pc:sldMk cId="552194360" sldId="262"/>
            <ac:spMk id="2" creationId="{90D5309F-8575-F07D-7245-AB64472A9E1C}"/>
          </ac:spMkLst>
        </pc:spChg>
      </pc:sldChg>
      <pc:sldChg chg="addSp modSp new mod">
        <pc:chgData name="雅昭 立石" userId="c75172329454b364" providerId="LiveId" clId="{C31D264B-42A2-4041-917B-A5A24B0EC2E1}" dt="2026-10-08T09:37:46.891" v="2476"/>
        <pc:sldMkLst>
          <pc:docMk/>
          <pc:sldMk cId="4237281162" sldId="263"/>
        </pc:sldMkLst>
        <pc:spChg chg="add mod">
          <ac:chgData name="雅昭 立石" userId="c75172329454b364" providerId="LiveId" clId="{C31D264B-42A2-4041-917B-A5A24B0EC2E1}" dt="2026-10-08T09:37:46.891" v="2476"/>
          <ac:spMkLst>
            <pc:docMk/>
            <pc:sldMk cId="4237281162" sldId="263"/>
            <ac:spMk id="2" creationId="{D04E4AA3-DC42-71EF-60FF-0253EE040419}"/>
          </ac:spMkLst>
        </pc:spChg>
      </pc:sldChg>
      <pc:sldChg chg="addSp modSp new mod">
        <pc:chgData name="雅昭 立石" userId="c75172329454b364" providerId="LiveId" clId="{C31D264B-42A2-4041-917B-A5A24B0EC2E1}" dt="2026-10-08T09:39:34.781" v="2573"/>
        <pc:sldMkLst>
          <pc:docMk/>
          <pc:sldMk cId="3942572018" sldId="264"/>
        </pc:sldMkLst>
        <pc:spChg chg="add mod">
          <ac:chgData name="雅昭 立石" userId="c75172329454b364" providerId="LiveId" clId="{C31D264B-42A2-4041-917B-A5A24B0EC2E1}" dt="2026-10-08T09:39:34.781" v="2573"/>
          <ac:spMkLst>
            <pc:docMk/>
            <pc:sldMk cId="3942572018" sldId="264"/>
            <ac:spMk id="3" creationId="{DC3364A3-061B-54A3-BDA2-B41596FB151E}"/>
          </ac:spMkLst>
        </pc:spChg>
      </pc:sldChg>
      <pc:sldChg chg="addSp modSp new mod">
        <pc:chgData name="雅昭 立石" userId="c75172329454b364" providerId="LiveId" clId="{C31D264B-42A2-4041-917B-A5A24B0EC2E1}" dt="2026-10-08T09:18:42.206" v="2268" actId="20577"/>
        <pc:sldMkLst>
          <pc:docMk/>
          <pc:sldMk cId="1634854608" sldId="265"/>
        </pc:sldMkLst>
        <pc:spChg chg="add mod">
          <ac:chgData name="雅昭 立石" userId="c75172329454b364" providerId="LiveId" clId="{C31D264B-42A2-4041-917B-A5A24B0EC2E1}" dt="2026-10-08T09:18:42.206" v="2268" actId="20577"/>
          <ac:spMkLst>
            <pc:docMk/>
            <pc:sldMk cId="1634854608" sldId="265"/>
            <ac:spMk id="3" creationId="{4BA058D6-BB6F-2D2C-70A0-B6515B397F1A}"/>
          </ac:spMkLst>
        </pc:spChg>
      </pc:sldChg>
      <pc:sldChg chg="addSp modSp new mod">
        <pc:chgData name="雅昭 立石" userId="c75172329454b364" providerId="LiveId" clId="{C31D264B-42A2-4041-917B-A5A24B0EC2E1}" dt="2026-10-08T09:21:10.803" v="2347"/>
        <pc:sldMkLst>
          <pc:docMk/>
          <pc:sldMk cId="1500260245" sldId="266"/>
        </pc:sldMkLst>
        <pc:spChg chg="add mod">
          <ac:chgData name="雅昭 立石" userId="c75172329454b364" providerId="LiveId" clId="{C31D264B-42A2-4041-917B-A5A24B0EC2E1}" dt="2026-10-08T09:21:10.803" v="2347"/>
          <ac:spMkLst>
            <pc:docMk/>
            <pc:sldMk cId="1500260245" sldId="266"/>
            <ac:spMk id="3" creationId="{B0BEDD08-33B1-6B58-030B-99B397ADF85C}"/>
          </ac:spMkLst>
        </pc:spChg>
      </pc:sldChg>
      <pc:sldChg chg="addSp modSp new del mod">
        <pc:chgData name="雅昭 立石" userId="c75172329454b364" providerId="LiveId" clId="{C31D264B-42A2-4041-917B-A5A24B0EC2E1}" dt="2026-10-08T09:36:09.345" v="2458" actId="47"/>
        <pc:sldMkLst>
          <pc:docMk/>
          <pc:sldMk cId="93801685" sldId="267"/>
        </pc:sldMkLst>
        <pc:spChg chg="add mod">
          <ac:chgData name="雅昭 立石" userId="c75172329454b364" providerId="LiveId" clId="{C31D264B-42A2-4041-917B-A5A24B0EC2E1}" dt="2026-10-08T09:25:36.512" v="2397" actId="1076"/>
          <ac:spMkLst>
            <pc:docMk/>
            <pc:sldMk cId="93801685" sldId="267"/>
            <ac:spMk id="3" creationId="{87E7E011-24A1-C1D6-0B39-AA39C00003C2}"/>
          </ac:spMkLst>
        </pc:spChg>
      </pc:sldChg>
      <pc:sldChg chg="addSp modSp new del mod">
        <pc:chgData name="雅昭 立石" userId="c75172329454b364" providerId="LiveId" clId="{C31D264B-42A2-4041-917B-A5A24B0EC2E1}" dt="2026-10-08T09:36:18.553" v="2459" actId="47"/>
        <pc:sldMkLst>
          <pc:docMk/>
          <pc:sldMk cId="365421355" sldId="268"/>
        </pc:sldMkLst>
        <pc:spChg chg="add mod">
          <ac:chgData name="雅昭 立石" userId="c75172329454b364" providerId="LiveId" clId="{C31D264B-42A2-4041-917B-A5A24B0EC2E1}" dt="2026-10-08T09:26:31.642" v="2401" actId="14100"/>
          <ac:spMkLst>
            <pc:docMk/>
            <pc:sldMk cId="365421355" sldId="268"/>
            <ac:spMk id="3" creationId="{2DE9BC51-FCBA-12CD-4B0E-3FF5D76DD0ED}"/>
          </ac:spMkLst>
        </pc:spChg>
      </pc:sldChg>
      <pc:sldChg chg="addSp modSp new mod">
        <pc:chgData name="雅昭 立石" userId="c75172329454b364" providerId="LiveId" clId="{C31D264B-42A2-4041-917B-A5A24B0EC2E1}" dt="2026-10-08T09:35:26.492" v="2457"/>
        <pc:sldMkLst>
          <pc:docMk/>
          <pc:sldMk cId="3939399453" sldId="269"/>
        </pc:sldMkLst>
        <pc:spChg chg="add mod">
          <ac:chgData name="雅昭 立石" userId="c75172329454b364" providerId="LiveId" clId="{C31D264B-42A2-4041-917B-A5A24B0EC2E1}" dt="2026-10-08T09:35:26.492" v="2457"/>
          <ac:spMkLst>
            <pc:docMk/>
            <pc:sldMk cId="3939399453" sldId="269"/>
            <ac:spMk id="3" creationId="{32EAFF4F-5E97-344E-687B-9F86CCC0CAF0}"/>
          </ac:spMkLst>
        </pc:spChg>
      </pc:sldChg>
      <pc:sldChg chg="new del">
        <pc:chgData name="雅昭 立石" userId="c75172329454b364" providerId="LiveId" clId="{C31D264B-42A2-4041-917B-A5A24B0EC2E1}" dt="2026-10-08T09:37:04.322" v="2466" actId="47"/>
        <pc:sldMkLst>
          <pc:docMk/>
          <pc:sldMk cId="1052834841" sldId="270"/>
        </pc:sldMkLst>
      </pc:sldChg>
      <pc:sldChg chg="new del">
        <pc:chgData name="雅昭 立石" userId="c75172329454b364" providerId="LiveId" clId="{C31D264B-42A2-4041-917B-A5A24B0EC2E1}" dt="2026-10-08T09:36:35.776" v="2460" actId="47"/>
        <pc:sldMkLst>
          <pc:docMk/>
          <pc:sldMk cId="1359405524" sldId="271"/>
        </pc:sldMkLst>
      </pc:sldChg>
      <pc:sldChg chg="addSp modSp new mod">
        <pc:chgData name="雅昭 立石" userId="c75172329454b364" providerId="LiveId" clId="{C31D264B-42A2-4041-917B-A5A24B0EC2E1}" dt="2026-10-08T09:35:13.842" v="2455" actId="6549"/>
        <pc:sldMkLst>
          <pc:docMk/>
          <pc:sldMk cId="693143903" sldId="272"/>
        </pc:sldMkLst>
        <pc:spChg chg="add mod">
          <ac:chgData name="雅昭 立石" userId="c75172329454b364" providerId="LiveId" clId="{C31D264B-42A2-4041-917B-A5A24B0EC2E1}" dt="2026-10-08T09:35:13.842" v="2455" actId="6549"/>
          <ac:spMkLst>
            <pc:docMk/>
            <pc:sldMk cId="693143903" sldId="272"/>
            <ac:spMk id="3" creationId="{B0EE0BE4-8566-9515-7BCF-1D334E809CED}"/>
          </ac:spMkLst>
        </pc:spChg>
      </pc:sldChg>
      <pc:sldChg chg="addSp modSp new del mod">
        <pc:chgData name="雅昭 立石" userId="c75172329454b364" providerId="LiveId" clId="{C31D264B-42A2-4041-917B-A5A24B0EC2E1}" dt="2026-10-08T09:33:32.615" v="2445" actId="47"/>
        <pc:sldMkLst>
          <pc:docMk/>
          <pc:sldMk cId="2905035161" sldId="273"/>
        </pc:sldMkLst>
        <pc:spChg chg="add mod">
          <ac:chgData name="雅昭 立石" userId="c75172329454b364" providerId="LiveId" clId="{C31D264B-42A2-4041-917B-A5A24B0EC2E1}" dt="2026-10-08T09:32:40.422" v="2441"/>
          <ac:spMkLst>
            <pc:docMk/>
            <pc:sldMk cId="2905035161" sldId="273"/>
            <ac:spMk id="3" creationId="{CD0EDFAA-39BB-617C-A692-1A3B7E060EA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4E6B6A-4F6D-D654-A992-6AF922966EEA}"/>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4DB74E9C-4798-18DF-2497-5EF5ACB036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DAF8232B-5C31-19F0-6975-43AD93BEB32A}"/>
              </a:ext>
            </a:extLst>
          </p:cNvPr>
          <p:cNvSpPr>
            <a:spLocks noGrp="1"/>
          </p:cNvSpPr>
          <p:nvPr>
            <p:ph type="dt" sz="half" idx="10"/>
          </p:nvPr>
        </p:nvSpPr>
        <p:spPr/>
        <p:txBody>
          <a:bodyPr/>
          <a:lstStyle/>
          <a:p>
            <a:fld id="{14B34BEA-9860-4137-94D3-B135E6800328}" type="datetimeFigureOut">
              <a:rPr kumimoji="1" lang="ja-JP" altLang="en-US" smtClean="0"/>
              <a:t>2026/10/8</a:t>
            </a:fld>
            <a:endParaRPr kumimoji="1" lang="ja-JP" altLang="en-US"/>
          </a:p>
        </p:txBody>
      </p:sp>
      <p:sp>
        <p:nvSpPr>
          <p:cNvPr id="5" name="フッター プレースホルダー 4">
            <a:extLst>
              <a:ext uri="{FF2B5EF4-FFF2-40B4-BE49-F238E27FC236}">
                <a16:creationId xmlns:a16="http://schemas.microsoft.com/office/drawing/2014/main" id="{7928440C-B27F-6212-00AA-D14FBBCFADB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1AA408E-6644-2034-05CC-4A343A2E18D0}"/>
              </a:ext>
            </a:extLst>
          </p:cNvPr>
          <p:cNvSpPr>
            <a:spLocks noGrp="1"/>
          </p:cNvSpPr>
          <p:nvPr>
            <p:ph type="sldNum" sz="quarter" idx="12"/>
          </p:nvPr>
        </p:nvSpPr>
        <p:spPr/>
        <p:txBody>
          <a:bodyPr/>
          <a:lstStyle/>
          <a:p>
            <a:fld id="{41DC37B1-2CC1-4481-8B33-3E2BA1D2ED4F}" type="slidenum">
              <a:rPr kumimoji="1" lang="ja-JP" altLang="en-US" smtClean="0"/>
              <a:t>‹#›</a:t>
            </a:fld>
            <a:endParaRPr kumimoji="1" lang="ja-JP" altLang="en-US"/>
          </a:p>
        </p:txBody>
      </p:sp>
    </p:spTree>
    <p:extLst>
      <p:ext uri="{BB962C8B-B14F-4D97-AF65-F5344CB8AC3E}">
        <p14:creationId xmlns:p14="http://schemas.microsoft.com/office/powerpoint/2010/main" val="3041612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585423-2AAD-54EA-5652-7618403B5E9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E10E7E5-092B-C8FB-1F3F-CAEB0205DC81}"/>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9F1544F-9DF8-B9D6-C03D-B5754D1E5535}"/>
              </a:ext>
            </a:extLst>
          </p:cNvPr>
          <p:cNvSpPr>
            <a:spLocks noGrp="1"/>
          </p:cNvSpPr>
          <p:nvPr>
            <p:ph type="dt" sz="half" idx="10"/>
          </p:nvPr>
        </p:nvSpPr>
        <p:spPr/>
        <p:txBody>
          <a:bodyPr/>
          <a:lstStyle/>
          <a:p>
            <a:fld id="{14B34BEA-9860-4137-94D3-B135E6800328}" type="datetimeFigureOut">
              <a:rPr kumimoji="1" lang="ja-JP" altLang="en-US" smtClean="0"/>
              <a:t>2026/10/8</a:t>
            </a:fld>
            <a:endParaRPr kumimoji="1" lang="ja-JP" altLang="en-US"/>
          </a:p>
        </p:txBody>
      </p:sp>
      <p:sp>
        <p:nvSpPr>
          <p:cNvPr id="5" name="フッター プレースホルダー 4">
            <a:extLst>
              <a:ext uri="{FF2B5EF4-FFF2-40B4-BE49-F238E27FC236}">
                <a16:creationId xmlns:a16="http://schemas.microsoft.com/office/drawing/2014/main" id="{59DB55B9-998E-E258-91F8-AC2ABC35176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AC4F81B-E755-C6EC-2CA7-C3939B428042}"/>
              </a:ext>
            </a:extLst>
          </p:cNvPr>
          <p:cNvSpPr>
            <a:spLocks noGrp="1"/>
          </p:cNvSpPr>
          <p:nvPr>
            <p:ph type="sldNum" sz="quarter" idx="12"/>
          </p:nvPr>
        </p:nvSpPr>
        <p:spPr/>
        <p:txBody>
          <a:bodyPr/>
          <a:lstStyle/>
          <a:p>
            <a:fld id="{41DC37B1-2CC1-4481-8B33-3E2BA1D2ED4F}" type="slidenum">
              <a:rPr kumimoji="1" lang="ja-JP" altLang="en-US" smtClean="0"/>
              <a:t>‹#›</a:t>
            </a:fld>
            <a:endParaRPr kumimoji="1" lang="ja-JP" altLang="en-US"/>
          </a:p>
        </p:txBody>
      </p:sp>
    </p:spTree>
    <p:extLst>
      <p:ext uri="{BB962C8B-B14F-4D97-AF65-F5344CB8AC3E}">
        <p14:creationId xmlns:p14="http://schemas.microsoft.com/office/powerpoint/2010/main" val="1926925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C12154-5A49-4F2F-0C44-B586A5246A7B}"/>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4370F81-8411-6C9E-C56F-04C5B3F864F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4A4144E-341D-C8EB-B609-44C0106B5BA9}"/>
              </a:ext>
            </a:extLst>
          </p:cNvPr>
          <p:cNvSpPr>
            <a:spLocks noGrp="1"/>
          </p:cNvSpPr>
          <p:nvPr>
            <p:ph type="dt" sz="half" idx="10"/>
          </p:nvPr>
        </p:nvSpPr>
        <p:spPr/>
        <p:txBody>
          <a:bodyPr/>
          <a:lstStyle/>
          <a:p>
            <a:fld id="{14B34BEA-9860-4137-94D3-B135E6800328}" type="datetimeFigureOut">
              <a:rPr kumimoji="1" lang="ja-JP" altLang="en-US" smtClean="0"/>
              <a:t>2026/10/8</a:t>
            </a:fld>
            <a:endParaRPr kumimoji="1" lang="ja-JP" altLang="en-US"/>
          </a:p>
        </p:txBody>
      </p:sp>
      <p:sp>
        <p:nvSpPr>
          <p:cNvPr id="5" name="フッター プレースホルダー 4">
            <a:extLst>
              <a:ext uri="{FF2B5EF4-FFF2-40B4-BE49-F238E27FC236}">
                <a16:creationId xmlns:a16="http://schemas.microsoft.com/office/drawing/2014/main" id="{4DE5CEA5-2DA8-BD1A-CA2B-03CC05244C9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B508FDA-54F4-0165-F299-6D76FA92DAA5}"/>
              </a:ext>
            </a:extLst>
          </p:cNvPr>
          <p:cNvSpPr>
            <a:spLocks noGrp="1"/>
          </p:cNvSpPr>
          <p:nvPr>
            <p:ph type="sldNum" sz="quarter" idx="12"/>
          </p:nvPr>
        </p:nvSpPr>
        <p:spPr/>
        <p:txBody>
          <a:bodyPr/>
          <a:lstStyle/>
          <a:p>
            <a:fld id="{41DC37B1-2CC1-4481-8B33-3E2BA1D2ED4F}" type="slidenum">
              <a:rPr kumimoji="1" lang="ja-JP" altLang="en-US" smtClean="0"/>
              <a:t>‹#›</a:t>
            </a:fld>
            <a:endParaRPr kumimoji="1" lang="ja-JP" altLang="en-US"/>
          </a:p>
        </p:txBody>
      </p:sp>
    </p:spTree>
    <p:extLst>
      <p:ext uri="{BB962C8B-B14F-4D97-AF65-F5344CB8AC3E}">
        <p14:creationId xmlns:p14="http://schemas.microsoft.com/office/powerpoint/2010/main" val="2613895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BAC880-27FE-8AA5-E1F9-2CBEAC72BA3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D53F2BC-9E0D-D3D9-8324-C82C0D17740B}"/>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3E7DC5B5-354D-C74A-DF97-1C00861AA570}"/>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40EBDBFA-E695-C1F7-380D-2EB399A3C8C1}"/>
              </a:ext>
            </a:extLst>
          </p:cNvPr>
          <p:cNvSpPr>
            <a:spLocks noGrp="1"/>
          </p:cNvSpPr>
          <p:nvPr>
            <p:ph type="dt" sz="half" idx="10"/>
          </p:nvPr>
        </p:nvSpPr>
        <p:spPr/>
        <p:txBody>
          <a:bodyPr/>
          <a:lstStyle/>
          <a:p>
            <a:fld id="{14B34BEA-9860-4137-94D3-B135E6800328}" type="datetimeFigureOut">
              <a:rPr kumimoji="1" lang="ja-JP" altLang="en-US" smtClean="0"/>
              <a:t>2026/10/8</a:t>
            </a:fld>
            <a:endParaRPr kumimoji="1" lang="ja-JP" altLang="en-US"/>
          </a:p>
        </p:txBody>
      </p:sp>
      <p:sp>
        <p:nvSpPr>
          <p:cNvPr id="6" name="フッター プレースホルダー 5">
            <a:extLst>
              <a:ext uri="{FF2B5EF4-FFF2-40B4-BE49-F238E27FC236}">
                <a16:creationId xmlns:a16="http://schemas.microsoft.com/office/drawing/2014/main" id="{F70B5AED-9D81-A72E-8383-C42A80792FE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0BE714F-AB60-CD29-3232-8F1FE871405B}"/>
              </a:ext>
            </a:extLst>
          </p:cNvPr>
          <p:cNvSpPr>
            <a:spLocks noGrp="1"/>
          </p:cNvSpPr>
          <p:nvPr>
            <p:ph type="sldNum" sz="quarter" idx="12"/>
          </p:nvPr>
        </p:nvSpPr>
        <p:spPr/>
        <p:txBody>
          <a:bodyPr/>
          <a:lstStyle/>
          <a:p>
            <a:fld id="{41DC37B1-2CC1-4481-8B33-3E2BA1D2ED4F}" type="slidenum">
              <a:rPr kumimoji="1" lang="ja-JP" altLang="en-US" smtClean="0"/>
              <a:t>‹#›</a:t>
            </a:fld>
            <a:endParaRPr kumimoji="1" lang="ja-JP" altLang="en-US"/>
          </a:p>
        </p:txBody>
      </p:sp>
    </p:spTree>
    <p:extLst>
      <p:ext uri="{BB962C8B-B14F-4D97-AF65-F5344CB8AC3E}">
        <p14:creationId xmlns:p14="http://schemas.microsoft.com/office/powerpoint/2010/main" val="3504213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187446-C171-A0A6-178C-FD607C50A98C}"/>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4DA3FC5-701D-D987-060F-7395DEACD9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997EA16-65D5-D31B-B44F-D2ABEDE11C4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35C7732-21A6-D7EE-A093-1F5E20A461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F041CC9-958D-0D02-8B38-0FC673F0F7B4}"/>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76B48D1-4838-9CAA-665F-B1FA5D9F6D37}"/>
              </a:ext>
            </a:extLst>
          </p:cNvPr>
          <p:cNvSpPr>
            <a:spLocks noGrp="1"/>
          </p:cNvSpPr>
          <p:nvPr>
            <p:ph type="dt" sz="half" idx="10"/>
          </p:nvPr>
        </p:nvSpPr>
        <p:spPr/>
        <p:txBody>
          <a:bodyPr/>
          <a:lstStyle/>
          <a:p>
            <a:fld id="{14B34BEA-9860-4137-94D3-B135E6800328}" type="datetimeFigureOut">
              <a:rPr kumimoji="1" lang="ja-JP" altLang="en-US" smtClean="0"/>
              <a:t>2026/10/8</a:t>
            </a:fld>
            <a:endParaRPr kumimoji="1" lang="ja-JP" altLang="en-US"/>
          </a:p>
        </p:txBody>
      </p:sp>
      <p:sp>
        <p:nvSpPr>
          <p:cNvPr id="8" name="フッター プレースホルダー 7">
            <a:extLst>
              <a:ext uri="{FF2B5EF4-FFF2-40B4-BE49-F238E27FC236}">
                <a16:creationId xmlns:a16="http://schemas.microsoft.com/office/drawing/2014/main" id="{554CA8C8-F016-6D75-5D2B-888AE9223A52}"/>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E5B2A19A-0AFC-5A5F-ADD3-78AF2CA45795}"/>
              </a:ext>
            </a:extLst>
          </p:cNvPr>
          <p:cNvSpPr>
            <a:spLocks noGrp="1"/>
          </p:cNvSpPr>
          <p:nvPr>
            <p:ph type="sldNum" sz="quarter" idx="12"/>
          </p:nvPr>
        </p:nvSpPr>
        <p:spPr/>
        <p:txBody>
          <a:bodyPr/>
          <a:lstStyle/>
          <a:p>
            <a:fld id="{41DC37B1-2CC1-4481-8B33-3E2BA1D2ED4F}" type="slidenum">
              <a:rPr kumimoji="1" lang="ja-JP" altLang="en-US" smtClean="0"/>
              <a:t>‹#›</a:t>
            </a:fld>
            <a:endParaRPr kumimoji="1" lang="ja-JP" altLang="en-US"/>
          </a:p>
        </p:txBody>
      </p:sp>
    </p:spTree>
    <p:extLst>
      <p:ext uri="{BB962C8B-B14F-4D97-AF65-F5344CB8AC3E}">
        <p14:creationId xmlns:p14="http://schemas.microsoft.com/office/powerpoint/2010/main" val="4061612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6415C7-F37F-F76B-7DF8-2AB9B9A9D193}"/>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3C54184-3450-0C37-C77A-7C2047F67931}"/>
              </a:ext>
            </a:extLst>
          </p:cNvPr>
          <p:cNvSpPr>
            <a:spLocks noGrp="1"/>
          </p:cNvSpPr>
          <p:nvPr>
            <p:ph type="dt" sz="half" idx="10"/>
          </p:nvPr>
        </p:nvSpPr>
        <p:spPr/>
        <p:txBody>
          <a:bodyPr/>
          <a:lstStyle/>
          <a:p>
            <a:fld id="{14B34BEA-9860-4137-94D3-B135E6800328}" type="datetimeFigureOut">
              <a:rPr kumimoji="1" lang="ja-JP" altLang="en-US" smtClean="0"/>
              <a:t>2026/10/8</a:t>
            </a:fld>
            <a:endParaRPr kumimoji="1" lang="ja-JP" altLang="en-US"/>
          </a:p>
        </p:txBody>
      </p:sp>
      <p:sp>
        <p:nvSpPr>
          <p:cNvPr id="4" name="フッター プレースホルダー 3">
            <a:extLst>
              <a:ext uri="{FF2B5EF4-FFF2-40B4-BE49-F238E27FC236}">
                <a16:creationId xmlns:a16="http://schemas.microsoft.com/office/drawing/2014/main" id="{6A5932CD-DC92-613B-0C20-2E7883716EE9}"/>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6B6F432-712D-48EF-5D6E-89C85B21076F}"/>
              </a:ext>
            </a:extLst>
          </p:cNvPr>
          <p:cNvSpPr>
            <a:spLocks noGrp="1"/>
          </p:cNvSpPr>
          <p:nvPr>
            <p:ph type="sldNum" sz="quarter" idx="12"/>
          </p:nvPr>
        </p:nvSpPr>
        <p:spPr/>
        <p:txBody>
          <a:bodyPr/>
          <a:lstStyle/>
          <a:p>
            <a:fld id="{41DC37B1-2CC1-4481-8B33-3E2BA1D2ED4F}" type="slidenum">
              <a:rPr kumimoji="1" lang="ja-JP" altLang="en-US" smtClean="0"/>
              <a:t>‹#›</a:t>
            </a:fld>
            <a:endParaRPr kumimoji="1" lang="ja-JP" altLang="en-US"/>
          </a:p>
        </p:txBody>
      </p:sp>
    </p:spTree>
    <p:extLst>
      <p:ext uri="{BB962C8B-B14F-4D97-AF65-F5344CB8AC3E}">
        <p14:creationId xmlns:p14="http://schemas.microsoft.com/office/powerpoint/2010/main" val="2161522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13889378-E032-9236-967D-550E73180748}"/>
              </a:ext>
            </a:extLst>
          </p:cNvPr>
          <p:cNvSpPr>
            <a:spLocks noGrp="1"/>
          </p:cNvSpPr>
          <p:nvPr>
            <p:ph type="dt" sz="half" idx="10"/>
          </p:nvPr>
        </p:nvSpPr>
        <p:spPr/>
        <p:txBody>
          <a:bodyPr/>
          <a:lstStyle/>
          <a:p>
            <a:fld id="{14B34BEA-9860-4137-94D3-B135E6800328}" type="datetimeFigureOut">
              <a:rPr kumimoji="1" lang="ja-JP" altLang="en-US" smtClean="0"/>
              <a:t>2026/10/8</a:t>
            </a:fld>
            <a:endParaRPr kumimoji="1" lang="ja-JP" altLang="en-US"/>
          </a:p>
        </p:txBody>
      </p:sp>
      <p:sp>
        <p:nvSpPr>
          <p:cNvPr id="3" name="フッター プレースホルダー 2">
            <a:extLst>
              <a:ext uri="{FF2B5EF4-FFF2-40B4-BE49-F238E27FC236}">
                <a16:creationId xmlns:a16="http://schemas.microsoft.com/office/drawing/2014/main" id="{9AF6B8A9-C08D-DB21-FB3C-71527A192748}"/>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5D7DA7C-D2BC-7A33-2B99-4E19BAD5D7FC}"/>
              </a:ext>
            </a:extLst>
          </p:cNvPr>
          <p:cNvSpPr>
            <a:spLocks noGrp="1"/>
          </p:cNvSpPr>
          <p:nvPr>
            <p:ph type="sldNum" sz="quarter" idx="12"/>
          </p:nvPr>
        </p:nvSpPr>
        <p:spPr/>
        <p:txBody>
          <a:bodyPr/>
          <a:lstStyle/>
          <a:p>
            <a:fld id="{41DC37B1-2CC1-4481-8B33-3E2BA1D2ED4F}" type="slidenum">
              <a:rPr kumimoji="1" lang="ja-JP" altLang="en-US" smtClean="0"/>
              <a:t>‹#›</a:t>
            </a:fld>
            <a:endParaRPr kumimoji="1" lang="ja-JP" altLang="en-US"/>
          </a:p>
        </p:txBody>
      </p:sp>
    </p:spTree>
    <p:extLst>
      <p:ext uri="{BB962C8B-B14F-4D97-AF65-F5344CB8AC3E}">
        <p14:creationId xmlns:p14="http://schemas.microsoft.com/office/powerpoint/2010/main" val="3580763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B1C568-6117-4B48-5045-8B35D693535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1A51B48-9E19-7C9E-1DF4-9FB3A8BD60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855725EF-F044-1A30-7B0A-4AA55B922B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E6A6582-9F5B-B50E-9A28-09E73FDE762B}"/>
              </a:ext>
            </a:extLst>
          </p:cNvPr>
          <p:cNvSpPr>
            <a:spLocks noGrp="1"/>
          </p:cNvSpPr>
          <p:nvPr>
            <p:ph type="dt" sz="half" idx="10"/>
          </p:nvPr>
        </p:nvSpPr>
        <p:spPr/>
        <p:txBody>
          <a:bodyPr/>
          <a:lstStyle/>
          <a:p>
            <a:fld id="{14B34BEA-9860-4137-94D3-B135E6800328}" type="datetimeFigureOut">
              <a:rPr kumimoji="1" lang="ja-JP" altLang="en-US" smtClean="0"/>
              <a:t>2026/10/8</a:t>
            </a:fld>
            <a:endParaRPr kumimoji="1" lang="ja-JP" altLang="en-US"/>
          </a:p>
        </p:txBody>
      </p:sp>
      <p:sp>
        <p:nvSpPr>
          <p:cNvPr id="6" name="フッター プレースホルダー 5">
            <a:extLst>
              <a:ext uri="{FF2B5EF4-FFF2-40B4-BE49-F238E27FC236}">
                <a16:creationId xmlns:a16="http://schemas.microsoft.com/office/drawing/2014/main" id="{C43CB58A-FE62-72D5-262F-79E5A948502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F3FF2F7-93B5-24AE-317B-274A984BB4F3}"/>
              </a:ext>
            </a:extLst>
          </p:cNvPr>
          <p:cNvSpPr>
            <a:spLocks noGrp="1"/>
          </p:cNvSpPr>
          <p:nvPr>
            <p:ph type="sldNum" sz="quarter" idx="12"/>
          </p:nvPr>
        </p:nvSpPr>
        <p:spPr/>
        <p:txBody>
          <a:bodyPr/>
          <a:lstStyle/>
          <a:p>
            <a:fld id="{41DC37B1-2CC1-4481-8B33-3E2BA1D2ED4F}" type="slidenum">
              <a:rPr kumimoji="1" lang="ja-JP" altLang="en-US" smtClean="0"/>
              <a:t>‹#›</a:t>
            </a:fld>
            <a:endParaRPr kumimoji="1" lang="ja-JP" altLang="en-US"/>
          </a:p>
        </p:txBody>
      </p:sp>
    </p:spTree>
    <p:extLst>
      <p:ext uri="{BB962C8B-B14F-4D97-AF65-F5344CB8AC3E}">
        <p14:creationId xmlns:p14="http://schemas.microsoft.com/office/powerpoint/2010/main" val="1009474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07A976-A388-682E-B998-6C83440FDB7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E3A2009-D27A-90EC-052F-E2067293A2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0743C40-2E3D-9BC1-B3D4-6752E87EEE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EA20391-F247-9D04-D19B-62BE0F244E13}"/>
              </a:ext>
            </a:extLst>
          </p:cNvPr>
          <p:cNvSpPr>
            <a:spLocks noGrp="1"/>
          </p:cNvSpPr>
          <p:nvPr>
            <p:ph type="dt" sz="half" idx="10"/>
          </p:nvPr>
        </p:nvSpPr>
        <p:spPr/>
        <p:txBody>
          <a:bodyPr/>
          <a:lstStyle/>
          <a:p>
            <a:fld id="{14B34BEA-9860-4137-94D3-B135E6800328}" type="datetimeFigureOut">
              <a:rPr kumimoji="1" lang="ja-JP" altLang="en-US" smtClean="0"/>
              <a:t>2026/10/8</a:t>
            </a:fld>
            <a:endParaRPr kumimoji="1" lang="ja-JP" altLang="en-US"/>
          </a:p>
        </p:txBody>
      </p:sp>
      <p:sp>
        <p:nvSpPr>
          <p:cNvPr id="6" name="フッター プレースホルダー 5">
            <a:extLst>
              <a:ext uri="{FF2B5EF4-FFF2-40B4-BE49-F238E27FC236}">
                <a16:creationId xmlns:a16="http://schemas.microsoft.com/office/drawing/2014/main" id="{72002F41-D7B2-49FD-93AF-69B3A97A2C8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2292C11-E255-CD49-35AE-C9B642649DF6}"/>
              </a:ext>
            </a:extLst>
          </p:cNvPr>
          <p:cNvSpPr>
            <a:spLocks noGrp="1"/>
          </p:cNvSpPr>
          <p:nvPr>
            <p:ph type="sldNum" sz="quarter" idx="12"/>
          </p:nvPr>
        </p:nvSpPr>
        <p:spPr/>
        <p:txBody>
          <a:bodyPr/>
          <a:lstStyle/>
          <a:p>
            <a:fld id="{41DC37B1-2CC1-4481-8B33-3E2BA1D2ED4F}" type="slidenum">
              <a:rPr kumimoji="1" lang="ja-JP" altLang="en-US" smtClean="0"/>
              <a:t>‹#›</a:t>
            </a:fld>
            <a:endParaRPr kumimoji="1" lang="ja-JP" altLang="en-US"/>
          </a:p>
        </p:txBody>
      </p:sp>
    </p:spTree>
    <p:extLst>
      <p:ext uri="{BB962C8B-B14F-4D97-AF65-F5344CB8AC3E}">
        <p14:creationId xmlns:p14="http://schemas.microsoft.com/office/powerpoint/2010/main" val="3542182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3D75E5-840D-9437-EB6E-9D0129D9980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55ABEAC-44CC-2C33-2BED-837A95CDF9D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38FF989-2C99-B3E8-07AA-CF024471920B}"/>
              </a:ext>
            </a:extLst>
          </p:cNvPr>
          <p:cNvSpPr>
            <a:spLocks noGrp="1"/>
          </p:cNvSpPr>
          <p:nvPr>
            <p:ph type="dt" sz="half" idx="10"/>
          </p:nvPr>
        </p:nvSpPr>
        <p:spPr/>
        <p:txBody>
          <a:bodyPr/>
          <a:lstStyle/>
          <a:p>
            <a:fld id="{14B34BEA-9860-4137-94D3-B135E6800328}" type="datetimeFigureOut">
              <a:rPr kumimoji="1" lang="ja-JP" altLang="en-US" smtClean="0"/>
              <a:t>2026/10/8</a:t>
            </a:fld>
            <a:endParaRPr kumimoji="1" lang="ja-JP" altLang="en-US"/>
          </a:p>
        </p:txBody>
      </p:sp>
      <p:sp>
        <p:nvSpPr>
          <p:cNvPr id="5" name="フッター プレースホルダー 4">
            <a:extLst>
              <a:ext uri="{FF2B5EF4-FFF2-40B4-BE49-F238E27FC236}">
                <a16:creationId xmlns:a16="http://schemas.microsoft.com/office/drawing/2014/main" id="{B7BDB970-3E52-BC1A-E4DC-A06806A7CCC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8EA0237-223E-8C0E-CFD2-3EEFB50F9DC5}"/>
              </a:ext>
            </a:extLst>
          </p:cNvPr>
          <p:cNvSpPr>
            <a:spLocks noGrp="1"/>
          </p:cNvSpPr>
          <p:nvPr>
            <p:ph type="sldNum" sz="quarter" idx="12"/>
          </p:nvPr>
        </p:nvSpPr>
        <p:spPr/>
        <p:txBody>
          <a:bodyPr/>
          <a:lstStyle/>
          <a:p>
            <a:fld id="{41DC37B1-2CC1-4481-8B33-3E2BA1D2ED4F}" type="slidenum">
              <a:rPr kumimoji="1" lang="ja-JP" altLang="en-US" smtClean="0"/>
              <a:t>‹#›</a:t>
            </a:fld>
            <a:endParaRPr kumimoji="1" lang="ja-JP" altLang="en-US"/>
          </a:p>
        </p:txBody>
      </p:sp>
    </p:spTree>
    <p:extLst>
      <p:ext uri="{BB962C8B-B14F-4D97-AF65-F5344CB8AC3E}">
        <p14:creationId xmlns:p14="http://schemas.microsoft.com/office/powerpoint/2010/main" val="571319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02FC7CD-D5A7-4F25-AD75-46502D1FF9A1}"/>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968E431-A019-5F0A-0E5E-67039A70766D}"/>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3E3034C-EEA5-0B5D-4915-779C2B3AB515}"/>
              </a:ext>
            </a:extLst>
          </p:cNvPr>
          <p:cNvSpPr>
            <a:spLocks noGrp="1"/>
          </p:cNvSpPr>
          <p:nvPr>
            <p:ph type="dt" sz="half" idx="10"/>
          </p:nvPr>
        </p:nvSpPr>
        <p:spPr/>
        <p:txBody>
          <a:bodyPr/>
          <a:lstStyle/>
          <a:p>
            <a:fld id="{14B34BEA-9860-4137-94D3-B135E6800328}" type="datetimeFigureOut">
              <a:rPr kumimoji="1" lang="ja-JP" altLang="en-US" smtClean="0"/>
              <a:t>2026/10/8</a:t>
            </a:fld>
            <a:endParaRPr kumimoji="1" lang="ja-JP" altLang="en-US"/>
          </a:p>
        </p:txBody>
      </p:sp>
      <p:sp>
        <p:nvSpPr>
          <p:cNvPr id="5" name="フッター プレースホルダー 4">
            <a:extLst>
              <a:ext uri="{FF2B5EF4-FFF2-40B4-BE49-F238E27FC236}">
                <a16:creationId xmlns:a16="http://schemas.microsoft.com/office/drawing/2014/main" id="{E0D59DE6-1BF2-229F-B90B-5E489E92A84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9CD0814-7B2A-BC46-03A5-33EA0D5A4EA5}"/>
              </a:ext>
            </a:extLst>
          </p:cNvPr>
          <p:cNvSpPr>
            <a:spLocks noGrp="1"/>
          </p:cNvSpPr>
          <p:nvPr>
            <p:ph type="sldNum" sz="quarter" idx="12"/>
          </p:nvPr>
        </p:nvSpPr>
        <p:spPr/>
        <p:txBody>
          <a:bodyPr/>
          <a:lstStyle/>
          <a:p>
            <a:fld id="{41DC37B1-2CC1-4481-8B33-3E2BA1D2ED4F}" type="slidenum">
              <a:rPr kumimoji="1" lang="ja-JP" altLang="en-US" smtClean="0"/>
              <a:t>‹#›</a:t>
            </a:fld>
            <a:endParaRPr kumimoji="1" lang="ja-JP" altLang="en-US"/>
          </a:p>
        </p:txBody>
      </p:sp>
    </p:spTree>
    <p:extLst>
      <p:ext uri="{BB962C8B-B14F-4D97-AF65-F5344CB8AC3E}">
        <p14:creationId xmlns:p14="http://schemas.microsoft.com/office/powerpoint/2010/main" val="2803690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9D4A744-8D8F-8145-F47B-D485F8B37D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7771D46-F788-2122-3AD8-D26216CC70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66B9FA3-4E00-C5FF-CA95-2A60EF3943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B34BEA-9860-4137-94D3-B135E6800328}" type="datetimeFigureOut">
              <a:rPr kumimoji="1" lang="ja-JP" altLang="en-US" smtClean="0"/>
              <a:t>2026/10/8</a:t>
            </a:fld>
            <a:endParaRPr kumimoji="1" lang="ja-JP" altLang="en-US"/>
          </a:p>
        </p:txBody>
      </p:sp>
      <p:sp>
        <p:nvSpPr>
          <p:cNvPr id="5" name="フッター プレースホルダー 4">
            <a:extLst>
              <a:ext uri="{FF2B5EF4-FFF2-40B4-BE49-F238E27FC236}">
                <a16:creationId xmlns:a16="http://schemas.microsoft.com/office/drawing/2014/main" id="{09A89E32-1984-4C49-12A7-A3A3E6697F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D21923E9-C1B7-371C-7DC6-4B614892AA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1DC37B1-2CC1-4481-8B33-3E2BA1D2ED4F}" type="slidenum">
              <a:rPr kumimoji="1" lang="ja-JP" altLang="en-US" smtClean="0"/>
              <a:t>‹#›</a:t>
            </a:fld>
            <a:endParaRPr kumimoji="1" lang="ja-JP" altLang="en-US"/>
          </a:p>
        </p:txBody>
      </p:sp>
    </p:spTree>
    <p:extLst>
      <p:ext uri="{BB962C8B-B14F-4D97-AF65-F5344CB8AC3E}">
        <p14:creationId xmlns:p14="http://schemas.microsoft.com/office/powerpoint/2010/main" val="7814854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nrid.nii.ac.jp/ja/nrid/1000090027475/" TargetMode="External"/><Relationship Id="rId2" Type="http://schemas.openxmlformats.org/officeDocument/2006/relationships/hyperlink" Target="https://researchmap.jp/read0012626" TargetMode="External"/><Relationship Id="rId1" Type="http://schemas.openxmlformats.org/officeDocument/2006/relationships/slideLayout" Target="../slideLayouts/slideLayout7.xml"/><Relationship Id="rId5" Type="http://schemas.openxmlformats.org/officeDocument/2006/relationships/hyperlink" Target="https://www.jspf.or.jp/Journal/PDF_JSPF/jspf1996_01/jspf1996_01-jp.pdf" TargetMode="External"/><Relationship Id="rId4" Type="http://schemas.openxmlformats.org/officeDocument/2006/relationships/hyperlink" Target="https://jglobal.jst.go.jp/detail?JGLOBAL_ID=200901094743429632"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C2B1A2-9002-0FB9-4A64-9BEC6986CA50}"/>
              </a:ext>
            </a:extLst>
          </p:cNvPr>
          <p:cNvSpPr>
            <a:spLocks noGrp="1"/>
          </p:cNvSpPr>
          <p:nvPr>
            <p:ph type="ctrTitle"/>
          </p:nvPr>
        </p:nvSpPr>
        <p:spPr>
          <a:xfrm>
            <a:off x="1203648" y="394575"/>
            <a:ext cx="9464352" cy="1527531"/>
          </a:xfrm>
        </p:spPr>
        <p:txBody>
          <a:bodyPr>
            <a:normAutofit/>
          </a:bodyPr>
          <a:lstStyle/>
          <a:p>
            <a:r>
              <a:rPr kumimoji="1" lang="ja-JP" altLang="en-US" sz="2800" dirty="0"/>
              <a:t>　　　　　　　　　　　　　　　　　　　</a:t>
            </a:r>
            <a:r>
              <a:rPr kumimoji="1" lang="en-US" altLang="ja-JP" sz="2800" dirty="0"/>
              <a:t>2026</a:t>
            </a:r>
            <a:r>
              <a:rPr kumimoji="1" lang="ja-JP" altLang="en-US" sz="2800" dirty="0"/>
              <a:t>年</a:t>
            </a:r>
            <a:r>
              <a:rPr kumimoji="1" lang="en-US" altLang="ja-JP" sz="2800" dirty="0"/>
              <a:t>10</a:t>
            </a:r>
            <a:r>
              <a:rPr kumimoji="1" lang="ja-JP" altLang="en-US" sz="2800" dirty="0"/>
              <a:t>月</a:t>
            </a:r>
            <a:r>
              <a:rPr kumimoji="1" lang="en-US" altLang="ja-JP" sz="2800" dirty="0"/>
              <a:t>9</a:t>
            </a:r>
            <a:r>
              <a:rPr kumimoji="1" lang="ja-JP" altLang="en-US" sz="2800" dirty="0"/>
              <a:t>日</a:t>
            </a:r>
            <a:br>
              <a:rPr lang="en-US" altLang="ja-JP" sz="2800" dirty="0"/>
            </a:br>
            <a:r>
              <a:rPr kumimoji="1" lang="ja-JP" altLang="en-US" sz="4000" b="1" dirty="0">
                <a:solidFill>
                  <a:srgbClr val="FF0000"/>
                </a:solidFill>
              </a:rPr>
              <a:t>原住連　代表委員会</a:t>
            </a:r>
            <a:br>
              <a:rPr kumimoji="1" lang="en-US" altLang="ja-JP" sz="3600" dirty="0"/>
            </a:br>
            <a:r>
              <a:rPr kumimoji="1" lang="ja-JP" altLang="en-US" sz="3600" dirty="0"/>
              <a:t>　　　　　　　</a:t>
            </a:r>
            <a:r>
              <a:rPr kumimoji="1" lang="ja-JP" altLang="en-US" sz="3100" dirty="0"/>
              <a:t>於：北海道クリスチャンセンター　　　</a:t>
            </a:r>
          </a:p>
        </p:txBody>
      </p:sp>
      <p:sp>
        <p:nvSpPr>
          <p:cNvPr id="3" name="字幕 2">
            <a:extLst>
              <a:ext uri="{FF2B5EF4-FFF2-40B4-BE49-F238E27FC236}">
                <a16:creationId xmlns:a16="http://schemas.microsoft.com/office/drawing/2014/main" id="{3FD2F400-19C9-310C-801C-2B4392EA31CE}"/>
              </a:ext>
            </a:extLst>
          </p:cNvPr>
          <p:cNvSpPr>
            <a:spLocks noGrp="1"/>
          </p:cNvSpPr>
          <p:nvPr>
            <p:ph type="subTitle" idx="1"/>
          </p:nvPr>
        </p:nvSpPr>
        <p:spPr>
          <a:xfrm>
            <a:off x="1203648" y="2542803"/>
            <a:ext cx="10105053" cy="3755359"/>
          </a:xfrm>
        </p:spPr>
        <p:txBody>
          <a:bodyPr>
            <a:normAutofit fontScale="55000" lnSpcReduction="20000"/>
          </a:bodyPr>
          <a:lstStyle/>
          <a:p>
            <a:pPr algn="l"/>
            <a:r>
              <a:rPr kumimoji="1" lang="en-US" altLang="ja-JP" sz="3400" dirty="0"/>
              <a:t>1</a:t>
            </a:r>
            <a:r>
              <a:rPr kumimoji="1" lang="ja-JP" altLang="en-US" sz="3400" dirty="0"/>
              <a:t>．「原発なくす愛知の会」からの代表委員の推薦について　市原千博さん</a:t>
            </a:r>
            <a:endParaRPr kumimoji="1" lang="en-US" altLang="ja-JP" sz="3400" dirty="0"/>
          </a:p>
          <a:p>
            <a:pPr algn="l"/>
            <a:r>
              <a:rPr kumimoji="1" lang="en-US" altLang="ja-JP" sz="3400" dirty="0"/>
              <a:t>2</a:t>
            </a:r>
            <a:r>
              <a:rPr kumimoji="1" lang="ja-JP" altLang="en-US" sz="3400" dirty="0"/>
              <a:t>．交流集会　財政に関わって、　講師等の謝礼について</a:t>
            </a:r>
            <a:endParaRPr kumimoji="1" lang="en-US" altLang="ja-JP" sz="3400" dirty="0"/>
          </a:p>
          <a:p>
            <a:pPr algn="l"/>
            <a:r>
              <a:rPr kumimoji="1" lang="en-US" altLang="ja-JP" sz="3400" dirty="0"/>
              <a:t>3</a:t>
            </a:r>
            <a:r>
              <a:rPr kumimoji="1" lang="ja-JP" altLang="en-US" sz="3400" dirty="0"/>
              <a:t>．全国交流集会　アピールの検討・確認</a:t>
            </a:r>
            <a:endParaRPr kumimoji="1" lang="en-US" altLang="ja-JP" sz="3400" dirty="0"/>
          </a:p>
          <a:p>
            <a:pPr algn="l"/>
            <a:r>
              <a:rPr kumimoji="1" lang="en-US" altLang="ja-JP" sz="3400" dirty="0"/>
              <a:t>4</a:t>
            </a:r>
            <a:r>
              <a:rPr kumimoji="1" lang="ja-JP" altLang="en-US" sz="3400" dirty="0"/>
              <a:t>．浜岡原発の全基廃炉を求める声明案の検討・確認</a:t>
            </a:r>
            <a:endParaRPr kumimoji="1" lang="en-US" altLang="ja-JP" sz="3400" dirty="0"/>
          </a:p>
          <a:p>
            <a:pPr algn="l"/>
            <a:r>
              <a:rPr kumimoji="1" lang="en-US" altLang="ja-JP" sz="3400" dirty="0"/>
              <a:t>5</a:t>
            </a:r>
            <a:r>
              <a:rPr kumimoji="1" lang="ja-JP" altLang="en-US" sz="3400" dirty="0"/>
              <a:t>．次年度総会の日程並びに東電</a:t>
            </a:r>
            <a:r>
              <a:rPr kumimoji="1" lang="en-US" altLang="ja-JP" sz="3400" dirty="0"/>
              <a:t>/</a:t>
            </a:r>
            <a:r>
              <a:rPr kumimoji="1" lang="ja-JP" altLang="en-US" sz="3400" dirty="0"/>
              <a:t>省庁交渉について</a:t>
            </a:r>
            <a:endParaRPr kumimoji="1" lang="en-US" altLang="ja-JP" sz="3400" dirty="0"/>
          </a:p>
          <a:p>
            <a:pPr algn="l"/>
            <a:r>
              <a:rPr kumimoji="1" lang="en-US" altLang="ja-JP" sz="3400" dirty="0"/>
              <a:t>6</a:t>
            </a:r>
            <a:r>
              <a:rPr kumimoji="1" lang="ja-JP" altLang="en-US" sz="3400" dirty="0"/>
              <a:t>．原住連運動方針にかかる「</a:t>
            </a:r>
            <a:r>
              <a:rPr kumimoji="1" lang="en-US" altLang="ja-JP" sz="3400" dirty="0"/>
              <a:t>6</a:t>
            </a:r>
            <a:r>
              <a:rPr kumimoji="1" lang="ja-JP" altLang="en-US" sz="3400" dirty="0"/>
              <a:t>重の危険」について</a:t>
            </a:r>
            <a:endParaRPr kumimoji="1" lang="en-US" altLang="ja-JP" sz="3400" dirty="0"/>
          </a:p>
          <a:p>
            <a:pPr algn="l"/>
            <a:r>
              <a:rPr kumimoji="1" lang="en-US" altLang="ja-JP" sz="3400" dirty="0"/>
              <a:t>7</a:t>
            </a:r>
            <a:r>
              <a:rPr kumimoji="1" lang="ja-JP" altLang="en-US" sz="3400" dirty="0"/>
              <a:t>．次年度全国交流集会について</a:t>
            </a:r>
            <a:endParaRPr kumimoji="1" lang="en-US" altLang="ja-JP" sz="3400" dirty="0"/>
          </a:p>
          <a:p>
            <a:pPr algn="l"/>
            <a:r>
              <a:rPr kumimoji="1" lang="en-US" altLang="ja-JP" sz="3400" dirty="0"/>
              <a:t>8</a:t>
            </a:r>
            <a:r>
              <a:rPr kumimoji="1" lang="ja-JP" altLang="en-US" sz="3400" dirty="0"/>
              <a:t>．「げんぱつ」ならびに</a:t>
            </a:r>
            <a:r>
              <a:rPr kumimoji="1" lang="en-US" altLang="ja-JP" sz="3400" dirty="0"/>
              <a:t>HP</a:t>
            </a:r>
            <a:r>
              <a:rPr kumimoji="1" lang="ja-JP" altLang="en-US" sz="3400" dirty="0"/>
              <a:t>、</a:t>
            </a:r>
            <a:r>
              <a:rPr kumimoji="1" lang="en-US" altLang="ja-JP" sz="3400" dirty="0"/>
              <a:t>SNS</a:t>
            </a:r>
            <a:r>
              <a:rPr kumimoji="1" lang="ja-JP" altLang="en-US" sz="3400" dirty="0"/>
              <a:t>発信等の充実・改善について</a:t>
            </a:r>
            <a:endParaRPr kumimoji="1" lang="en-US" altLang="ja-JP" sz="3400" dirty="0"/>
          </a:p>
          <a:p>
            <a:pPr algn="l"/>
            <a:r>
              <a:rPr kumimoji="1" lang="en-US" altLang="ja-JP" sz="3400" dirty="0"/>
              <a:t>9</a:t>
            </a:r>
            <a:r>
              <a:rPr kumimoji="1" lang="ja-JP" altLang="en-US" sz="3400" dirty="0"/>
              <a:t>．その他　</a:t>
            </a:r>
            <a:endParaRPr kumimoji="1" lang="en-US" altLang="ja-JP" sz="3400" dirty="0"/>
          </a:p>
          <a:p>
            <a:pPr algn="l"/>
            <a:r>
              <a:rPr kumimoji="1" lang="ja-JP" altLang="en-US" sz="3400" dirty="0"/>
              <a:t>　　　　原住連の状況</a:t>
            </a:r>
            <a:endParaRPr kumimoji="1" lang="en-US" altLang="ja-JP" sz="3400" dirty="0"/>
          </a:p>
          <a:p>
            <a:pPr algn="l"/>
            <a:r>
              <a:rPr kumimoji="1" lang="ja-JP" altLang="en-US" sz="3400" dirty="0"/>
              <a:t>　　　　現在の代表委員会体制の課題と次年度の新体制について</a:t>
            </a:r>
            <a:r>
              <a:rPr kumimoji="1" lang="en-US" altLang="ja-JP" sz="3400" dirty="0"/>
              <a:t> </a:t>
            </a:r>
            <a:endParaRPr kumimoji="1" lang="ja-JP" altLang="en-US" dirty="0"/>
          </a:p>
        </p:txBody>
      </p:sp>
    </p:spTree>
    <p:extLst>
      <p:ext uri="{BB962C8B-B14F-4D97-AF65-F5344CB8AC3E}">
        <p14:creationId xmlns:p14="http://schemas.microsoft.com/office/powerpoint/2010/main" val="1769574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BA058D6-BB6F-2D2C-70A0-B6515B397F1A}"/>
              </a:ext>
            </a:extLst>
          </p:cNvPr>
          <p:cNvSpPr txBox="1"/>
          <p:nvPr/>
        </p:nvSpPr>
        <p:spPr>
          <a:xfrm>
            <a:off x="1285293" y="226837"/>
            <a:ext cx="8903736" cy="5232202"/>
          </a:xfrm>
          <a:prstGeom prst="rect">
            <a:avLst/>
          </a:prstGeom>
          <a:noFill/>
        </p:spPr>
        <p:txBody>
          <a:bodyPr wrap="square">
            <a:spAutoFit/>
          </a:bodyPr>
          <a:lstStyle/>
          <a:p>
            <a:pPr marL="0" marR="0">
              <a:buNone/>
            </a:pPr>
            <a:endParaRPr lang="ja-JP" altLang="ja-JP" sz="1800" b="0" u="none" strike="noStrike" dirty="0">
              <a:effectLst/>
              <a:latin typeface="+mn-lt"/>
            </a:endParaRPr>
          </a:p>
          <a:p>
            <a:pPr marL="0" marR="0" rtl="0">
              <a:spcAft>
                <a:spcPts val="1200"/>
              </a:spcAft>
              <a:buNone/>
            </a:pPr>
            <a:r>
              <a:rPr lang="ja-JP" altLang="ja-JP" sz="1800" b="1" u="none" strike="noStrike" dirty="0">
                <a:solidFill>
                  <a:srgbClr val="FF0000"/>
                </a:solidFill>
                <a:effectLst/>
                <a:latin typeface="+mn-lt"/>
              </a:rPr>
              <a:t>市原千博（いちはら ちひろ）氏</a:t>
            </a:r>
            <a:r>
              <a:rPr lang="ja-JP" altLang="ja-JP" sz="1800" b="0" u="none" strike="noStrike" dirty="0">
                <a:effectLst/>
                <a:latin typeface="+mn-lt"/>
              </a:rPr>
              <a:t>は、日本の原子力学者・研究者で、京都大学原子炉実験所（現・京都大学複合原子力科学研究所）などで助手を務め、名古屋女子大学短期大学部などで教授を歴任された方です。専門は原子力学、中性子工学、エネルギー学などで、博士（工学）を取得されています。 [</a:t>
            </a:r>
            <a:r>
              <a:rPr lang="ja-JP" altLang="ja-JP" sz="1800" b="0" u="none" strike="noStrike" dirty="0">
                <a:effectLst/>
                <a:latin typeface="+mn-lt"/>
                <a:hlinkClick r:id="rId2"/>
              </a:rPr>
              <a:t>1</a:t>
            </a:r>
            <a:r>
              <a:rPr lang="ja-JP" altLang="ja-JP" sz="1800" b="0" u="none" strike="noStrike" dirty="0">
                <a:effectLst/>
                <a:latin typeface="+mn-lt"/>
              </a:rPr>
              <a:t>, </a:t>
            </a:r>
            <a:r>
              <a:rPr lang="ja-JP" altLang="ja-JP" sz="1800" b="0" u="none" strike="noStrike" dirty="0">
                <a:effectLst/>
                <a:latin typeface="+mn-lt"/>
                <a:hlinkClick r:id="rId3"/>
              </a:rPr>
              <a:t>2</a:t>
            </a:r>
            <a:r>
              <a:rPr lang="ja-JP" altLang="ja-JP" sz="1800" b="0" u="none" strike="noStrike" dirty="0">
                <a:effectLst/>
                <a:latin typeface="+mn-lt"/>
              </a:rPr>
              <a:t>, </a:t>
            </a:r>
            <a:r>
              <a:rPr lang="ja-JP" altLang="ja-JP" sz="1800" b="0" u="none" strike="noStrike" dirty="0">
                <a:effectLst/>
                <a:latin typeface="+mn-lt"/>
                <a:hlinkClick r:id="rId4"/>
              </a:rPr>
              <a:t>3</a:t>
            </a:r>
            <a:r>
              <a:rPr lang="ja-JP" altLang="ja-JP" sz="1800" b="0" u="none" strike="noStrike" dirty="0">
                <a:effectLst/>
                <a:latin typeface="+mn-lt"/>
              </a:rPr>
              <a:t>, </a:t>
            </a:r>
            <a:r>
              <a:rPr lang="ja-JP" altLang="ja-JP" sz="1800" b="0" u="none" strike="noStrike" dirty="0">
                <a:effectLst/>
                <a:latin typeface="+mn-lt"/>
                <a:hlinkClick r:id="rId5"/>
              </a:rPr>
              <a:t>4</a:t>
            </a:r>
            <a:r>
              <a:rPr lang="ja-JP" altLang="ja-JP" sz="1800" b="0" u="none" strike="noStrike" dirty="0">
                <a:effectLst/>
                <a:latin typeface="+mn-lt"/>
              </a:rPr>
              <a:t>]</a:t>
            </a:r>
          </a:p>
          <a:p>
            <a:pPr marL="0" marR="0" rtl="0">
              <a:spcBef>
                <a:spcPts val="1800"/>
              </a:spcBef>
              <a:spcAft>
                <a:spcPts val="900"/>
              </a:spcAft>
              <a:buNone/>
            </a:pPr>
            <a:r>
              <a:rPr lang="ja-JP" altLang="ja-JP" sz="1800" b="1" u="none" strike="noStrike" dirty="0">
                <a:effectLst/>
                <a:latin typeface="+mn-lt"/>
              </a:rPr>
              <a:t>主な経歴・研究分野</a:t>
            </a:r>
          </a:p>
          <a:p>
            <a:pPr marL="342900" marR="0" lvl="0" indent="-342900" rtl="0">
              <a:spcBef>
                <a:spcPts val="900"/>
              </a:spcBef>
              <a:spcAft>
                <a:spcPts val="900"/>
              </a:spcAft>
              <a:buFont typeface="Arial" panose="020B0604020202020204" pitchFamily="34" charset="0"/>
              <a:buChar char="•"/>
            </a:pPr>
            <a:r>
              <a:rPr lang="ja-JP" altLang="ja-JP" sz="1800" b="1" u="none" strike="noStrike" dirty="0">
                <a:effectLst/>
                <a:latin typeface="+mn-lt"/>
              </a:rPr>
              <a:t>学歴</a:t>
            </a:r>
            <a:r>
              <a:rPr lang="ja-JP" altLang="ja-JP" sz="1800" b="0" u="none" strike="noStrike" dirty="0">
                <a:effectLst/>
                <a:latin typeface="+mn-lt"/>
              </a:rPr>
              <a:t>: 名古屋大学大学院修了（工学修士）、京都大学にて博士（工学）を取得。 [</a:t>
            </a:r>
          </a:p>
          <a:p>
            <a:pPr marL="342900" marR="0" lvl="0" indent="-342900" rtl="0">
              <a:spcBef>
                <a:spcPts val="900"/>
              </a:spcBef>
              <a:spcAft>
                <a:spcPts val="900"/>
              </a:spcAft>
              <a:buFont typeface="Arial" panose="020B0604020202020204" pitchFamily="34" charset="0"/>
              <a:buChar char="•"/>
            </a:pPr>
            <a:r>
              <a:rPr lang="ja-JP" altLang="ja-JP" sz="1800" b="1" u="none" strike="noStrike" dirty="0">
                <a:effectLst/>
                <a:latin typeface="+mn-lt"/>
              </a:rPr>
              <a:t>経歴</a:t>
            </a:r>
            <a:r>
              <a:rPr lang="ja-JP" altLang="ja-JP" sz="1800" b="0" u="none" strike="noStrike" dirty="0">
                <a:effectLst/>
                <a:latin typeface="+mn-lt"/>
              </a:rPr>
              <a:t>:</a:t>
            </a:r>
          </a:p>
          <a:p>
            <a:pPr marL="742950" marR="0" lvl="1" indent="-285750" rtl="0">
              <a:spcBef>
                <a:spcPts val="900"/>
              </a:spcBef>
              <a:spcAft>
                <a:spcPts val="900"/>
              </a:spcAft>
              <a:buFont typeface="Arial" panose="020B0604020202020204" pitchFamily="34" charset="0"/>
              <a:buChar char="•"/>
            </a:pPr>
            <a:r>
              <a:rPr lang="ja-JP" altLang="ja-JP" sz="1800" b="0" u="none" strike="noStrike" dirty="0">
                <a:effectLst/>
                <a:latin typeface="+mn-lt"/>
              </a:rPr>
              <a:t>1974年より京都大学原子炉実験所にて助手、講師、准教授などを務める。</a:t>
            </a:r>
          </a:p>
          <a:p>
            <a:pPr marL="742950" marR="0" lvl="1" indent="-285750" rtl="0">
              <a:spcBef>
                <a:spcPts val="900"/>
              </a:spcBef>
              <a:spcAft>
                <a:spcPts val="900"/>
              </a:spcAft>
              <a:buFont typeface="Arial" panose="020B0604020202020204" pitchFamily="34" charset="0"/>
              <a:buChar char="•"/>
            </a:pPr>
            <a:r>
              <a:rPr lang="ja-JP" altLang="ja-JP" sz="1800" b="0" u="none" strike="noStrike" dirty="0">
                <a:effectLst/>
                <a:latin typeface="+mn-lt"/>
              </a:rPr>
              <a:t>2008年より名古屋女子大学短期大学部教授。 [</a:t>
            </a:r>
            <a:r>
              <a:rPr lang="ja-JP" altLang="ja-JP" sz="1800" b="0" u="none" strike="noStrike" dirty="0">
                <a:effectLst/>
                <a:latin typeface="+mn-lt"/>
                <a:hlinkClick r:id="rId2"/>
              </a:rPr>
              <a:t>1</a:t>
            </a:r>
            <a:r>
              <a:rPr lang="ja-JP" altLang="ja-JP" sz="1800" b="0" u="none" strike="noStrike" dirty="0">
                <a:effectLst/>
                <a:latin typeface="+mn-lt"/>
              </a:rPr>
              <a:t>]</a:t>
            </a:r>
          </a:p>
          <a:p>
            <a:pPr marL="342900" marR="0" lvl="0" indent="-342900" rtl="0">
              <a:spcBef>
                <a:spcPts val="900"/>
              </a:spcBef>
              <a:spcAft>
                <a:spcPts val="900"/>
              </a:spcAft>
              <a:buFont typeface="Arial" panose="020B0604020202020204" pitchFamily="34" charset="0"/>
              <a:buChar char="•"/>
            </a:pPr>
            <a:r>
              <a:rPr lang="ja-JP" altLang="ja-JP" sz="1800" b="1" u="none" strike="noStrike" dirty="0">
                <a:effectLst/>
                <a:latin typeface="+mn-lt"/>
              </a:rPr>
              <a:t>研究分野</a:t>
            </a:r>
            <a:r>
              <a:rPr lang="ja-JP" altLang="ja-JP" sz="1800" b="0" u="none" strike="noStrike" dirty="0">
                <a:effectLst/>
                <a:latin typeface="+mn-lt"/>
              </a:rPr>
              <a:t>: 原子力学、中性子工学、ガンマ線・14MeV中性子の輸送計算法などの研究に従事。また、乳歯中のストロンチウム90調査に関する市民活動や発表などにも関わっています。</a:t>
            </a:r>
            <a:endParaRPr lang="ja-JP" altLang="ja-JP" sz="1200" b="0" u="none" strike="noStrike" dirty="0">
              <a:effectLst/>
              <a:latin typeface="Arial" panose="020B0604020202020204" pitchFamily="34" charset="0"/>
            </a:endParaRPr>
          </a:p>
        </p:txBody>
      </p:sp>
    </p:spTree>
    <p:extLst>
      <p:ext uri="{BB962C8B-B14F-4D97-AF65-F5344CB8AC3E}">
        <p14:creationId xmlns:p14="http://schemas.microsoft.com/office/powerpoint/2010/main" val="1634854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0BEDD08-33B1-6B58-030B-99B397ADF85C}"/>
              </a:ext>
            </a:extLst>
          </p:cNvPr>
          <p:cNvSpPr txBox="1"/>
          <p:nvPr/>
        </p:nvSpPr>
        <p:spPr>
          <a:xfrm>
            <a:off x="2675553" y="1074108"/>
            <a:ext cx="7700088" cy="3139321"/>
          </a:xfrm>
          <a:prstGeom prst="rect">
            <a:avLst/>
          </a:prstGeom>
          <a:noFill/>
        </p:spPr>
        <p:txBody>
          <a:bodyPr wrap="square">
            <a:spAutoFit/>
          </a:bodyPr>
          <a:lstStyle/>
          <a:p>
            <a:pPr indent="0" algn="l">
              <a:buNone/>
            </a:pPr>
            <a:r>
              <a:rPr lang="ja-JP" altLang="ja-JP" b="1" i="0" dirty="0">
                <a:solidFill>
                  <a:srgbClr val="FF0000"/>
                </a:solidFill>
                <a:effectLst/>
                <a:latin typeface="+mn-lt"/>
              </a:rPr>
              <a:t>全国交流集会講師の交通費と謝礼について</a:t>
            </a:r>
          </a:p>
          <a:p>
            <a:pPr indent="0" algn="l">
              <a:buNone/>
            </a:pPr>
            <a:br>
              <a:rPr lang="ja-JP" altLang="ja-JP" b="0" i="0" dirty="0">
                <a:solidFill>
                  <a:schemeClr val="tx1"/>
                </a:solidFill>
                <a:effectLst/>
                <a:latin typeface="+mn-lt"/>
              </a:rPr>
            </a:br>
            <a:endParaRPr lang="ja-JP" altLang="ja-JP" b="0" i="0" dirty="0">
              <a:solidFill>
                <a:schemeClr val="tx1"/>
              </a:solidFill>
              <a:effectLst/>
              <a:latin typeface="+mn-lt"/>
            </a:endParaRPr>
          </a:p>
          <a:p>
            <a:pPr>
              <a:buNone/>
            </a:pPr>
            <a:r>
              <a:rPr lang="ja-JP" altLang="ja-JP" b="0" i="0" dirty="0">
                <a:solidFill>
                  <a:schemeClr val="tx1"/>
                </a:solidFill>
                <a:effectLst/>
                <a:latin typeface="+mn-lt"/>
              </a:rPr>
              <a:t>①松久保肇様　交通費52805円＋謝礼30000円＝82805円</a:t>
            </a:r>
            <a:endParaRPr lang="ja-JP" altLang="ja-JP" dirty="0"/>
          </a:p>
          <a:p>
            <a:pPr indent="0" algn="l">
              <a:buNone/>
            </a:pPr>
            <a:r>
              <a:rPr lang="ja-JP" altLang="ja-JP" b="0" i="0" dirty="0">
                <a:solidFill>
                  <a:schemeClr val="tx1"/>
                </a:solidFill>
                <a:effectLst/>
                <a:latin typeface="+mn-lt"/>
              </a:rPr>
              <a:t>②道内講師　　10日　小田/岡村/井上　11日　小園</a:t>
            </a:r>
          </a:p>
          <a:p>
            <a:pPr indent="0" algn="l">
              <a:buNone/>
            </a:pPr>
            <a:r>
              <a:rPr lang="ja-JP" altLang="ja-JP" b="0" i="0" dirty="0">
                <a:solidFill>
                  <a:schemeClr val="tx1"/>
                </a:solidFill>
                <a:effectLst/>
                <a:latin typeface="+mn-lt"/>
              </a:rPr>
              <a:t>　　　　　　　交通費込み謝礼4名×各1万円　＝40000円</a:t>
            </a:r>
          </a:p>
          <a:p>
            <a:pPr indent="0" algn="l">
              <a:buNone/>
            </a:pPr>
            <a:br>
              <a:rPr lang="ja-JP" altLang="ja-JP" b="0" i="0" dirty="0">
                <a:solidFill>
                  <a:schemeClr val="tx1"/>
                </a:solidFill>
                <a:effectLst/>
                <a:latin typeface="+mn-lt"/>
              </a:rPr>
            </a:br>
            <a:r>
              <a:rPr lang="ja-JP" altLang="en-US" b="0" i="0" dirty="0">
                <a:solidFill>
                  <a:schemeClr val="tx1"/>
                </a:solidFill>
                <a:effectLst/>
                <a:latin typeface="+mn-lt"/>
              </a:rPr>
              <a:t>　</a:t>
            </a:r>
            <a:endParaRPr lang="ja-JP" altLang="ja-JP" b="0" i="0" dirty="0">
              <a:solidFill>
                <a:schemeClr val="tx1"/>
              </a:solidFill>
              <a:effectLst/>
              <a:latin typeface="+mn-lt"/>
            </a:endParaRPr>
          </a:p>
          <a:p>
            <a:pPr indent="0" algn="l">
              <a:buNone/>
            </a:pPr>
            <a:r>
              <a:rPr lang="ja-JP" altLang="ja-JP" b="0" i="0" dirty="0">
                <a:solidFill>
                  <a:schemeClr val="tx1"/>
                </a:solidFill>
                <a:effectLst/>
                <a:latin typeface="+mn-lt"/>
              </a:rPr>
              <a:t>　　　　　　</a:t>
            </a:r>
            <a:r>
              <a:rPr lang="ja-JP" altLang="en-US" b="0" i="0" dirty="0">
                <a:solidFill>
                  <a:schemeClr val="tx1"/>
                </a:solidFill>
                <a:effectLst/>
                <a:latin typeface="+mn-lt"/>
              </a:rPr>
              <a:t>　　　　　　　</a:t>
            </a:r>
            <a:r>
              <a:rPr lang="ja-JP" altLang="ja-JP" b="0" i="0" dirty="0">
                <a:solidFill>
                  <a:schemeClr val="tx1"/>
                </a:solidFill>
                <a:effectLst/>
                <a:latin typeface="+mn-lt"/>
              </a:rPr>
              <a:t>　合計122805円になります</a:t>
            </a:r>
            <a:endParaRPr lang="en-US" altLang="ja-JP" b="0" i="0" dirty="0">
              <a:solidFill>
                <a:schemeClr val="tx1"/>
              </a:solidFill>
              <a:effectLst/>
              <a:latin typeface="+mn-lt"/>
            </a:endParaRPr>
          </a:p>
          <a:p>
            <a:pPr indent="0" algn="l">
              <a:buNone/>
            </a:pPr>
            <a:endParaRPr lang="en-US" altLang="ja-JP" dirty="0"/>
          </a:p>
          <a:p>
            <a:pPr indent="0" algn="l">
              <a:buNone/>
            </a:pPr>
            <a:r>
              <a:rPr lang="ja-JP" altLang="en-US" b="0" i="0" dirty="0">
                <a:solidFill>
                  <a:srgbClr val="222222"/>
                </a:solidFill>
                <a:effectLst/>
                <a:latin typeface="Arial" panose="020B0604020202020204" pitchFamily="34" charset="0"/>
              </a:rPr>
              <a:t>　　＊ほか諸経費は　終了後、精算</a:t>
            </a:r>
            <a:endParaRPr lang="ja-JP" altLang="ja-JP"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1500260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E5DB00B-1228-B1F1-A43E-C7534007D052}"/>
              </a:ext>
            </a:extLst>
          </p:cNvPr>
          <p:cNvSpPr txBox="1"/>
          <p:nvPr/>
        </p:nvSpPr>
        <p:spPr>
          <a:xfrm>
            <a:off x="222380" y="25360"/>
            <a:ext cx="11747239" cy="6832640"/>
          </a:xfrm>
          <a:prstGeom prst="rect">
            <a:avLst/>
          </a:prstGeom>
          <a:noFill/>
        </p:spPr>
        <p:txBody>
          <a:bodyPr wrap="square">
            <a:spAutoFit/>
          </a:bodyPr>
          <a:lstStyle/>
          <a:p>
            <a:pPr algn="ctr">
              <a:buNone/>
            </a:pPr>
            <a:r>
              <a:rPr lang="en-US" altLang="ja-JP" b="1" kern="100" dirty="0">
                <a:effectLst/>
                <a:latin typeface="+mn-lt"/>
                <a:ea typeface="游明朝" panose="02020400000000000000" pitchFamily="18" charset="-128"/>
                <a:cs typeface="Times New Roman" panose="02020603050405020304" pitchFamily="18" charset="0"/>
              </a:rPr>
              <a:t>3</a:t>
            </a:r>
            <a:r>
              <a:rPr lang="ja-JP" altLang="en-US" b="1" kern="100" dirty="0">
                <a:effectLst/>
                <a:latin typeface="+mn-lt"/>
                <a:ea typeface="游明朝" panose="02020400000000000000" pitchFamily="18" charset="-128"/>
                <a:cs typeface="Times New Roman" panose="02020603050405020304" pitchFamily="18" charset="0"/>
              </a:rPr>
              <a:t>．　交流集会</a:t>
            </a:r>
            <a:r>
              <a:rPr lang="en-US" altLang="ja-JP" b="1" kern="100" dirty="0">
                <a:effectLst/>
                <a:latin typeface="+mn-lt"/>
                <a:ea typeface="游明朝" panose="02020400000000000000" pitchFamily="18" charset="-128"/>
                <a:cs typeface="Times New Roman" panose="02020603050405020304" pitchFamily="18" charset="0"/>
              </a:rPr>
              <a:t>in</a:t>
            </a:r>
            <a:r>
              <a:rPr lang="ja-JP" altLang="en-US" b="1" kern="100" dirty="0">
                <a:effectLst/>
                <a:latin typeface="+mn-lt"/>
                <a:ea typeface="游明朝" panose="02020400000000000000" pitchFamily="18" charset="-128"/>
                <a:cs typeface="Times New Roman" panose="02020603050405020304" pitchFamily="18" charset="0"/>
              </a:rPr>
              <a:t>北海道アピールについて</a:t>
            </a:r>
            <a:endParaRPr lang="en-US" altLang="ja-JP" b="1" kern="100" dirty="0">
              <a:effectLst/>
              <a:latin typeface="+mn-lt"/>
              <a:ea typeface="游明朝" panose="02020400000000000000" pitchFamily="18" charset="-128"/>
              <a:cs typeface="Times New Roman" panose="02020603050405020304" pitchFamily="18" charset="0"/>
            </a:endParaRPr>
          </a:p>
          <a:p>
            <a:pPr algn="ctr">
              <a:buNone/>
            </a:pPr>
            <a:endParaRPr lang="en-US" altLang="ja-JP" sz="1400" b="1" kern="100" dirty="0">
              <a:effectLst/>
              <a:latin typeface="+mn-lt"/>
              <a:ea typeface="游明朝" panose="02020400000000000000" pitchFamily="18" charset="-128"/>
              <a:cs typeface="Times New Roman" panose="02020603050405020304" pitchFamily="18" charset="0"/>
            </a:endParaRPr>
          </a:p>
          <a:p>
            <a:pPr algn="ctr">
              <a:buNone/>
            </a:pPr>
            <a:r>
              <a:rPr lang="ja-JP" altLang="ja-JP" b="1" kern="100" dirty="0">
                <a:effectLst/>
                <a:latin typeface="+mn-lt"/>
                <a:ea typeface="游明朝" panose="02020400000000000000" pitchFamily="18" charset="-128"/>
                <a:cs typeface="Times New Roman" panose="02020603050405020304" pitchFamily="18" charset="0"/>
              </a:rPr>
              <a:t>原発問題住民運動全国交流集会　</a:t>
            </a:r>
            <a:r>
              <a:rPr lang="en-US" altLang="ja-JP" b="1" kern="100" dirty="0">
                <a:effectLst/>
                <a:latin typeface="+mn-lt"/>
                <a:ea typeface="游明朝" panose="02020400000000000000" pitchFamily="18" charset="-128"/>
                <a:cs typeface="Times New Roman" panose="02020603050405020304" pitchFamily="18" charset="0"/>
              </a:rPr>
              <a:t>in</a:t>
            </a:r>
            <a:r>
              <a:rPr lang="ja-JP" altLang="ja-JP" b="1" kern="100" dirty="0">
                <a:effectLst/>
                <a:latin typeface="+mn-lt"/>
                <a:ea typeface="游明朝" panose="02020400000000000000" pitchFamily="18" charset="-128"/>
                <a:cs typeface="Times New Roman" panose="02020603050405020304" pitchFamily="18" charset="0"/>
              </a:rPr>
              <a:t>　北海道　集会アピール（案）　</a:t>
            </a:r>
            <a:endParaRPr lang="ja-JP" altLang="ja-JP" kern="100" dirty="0">
              <a:effectLst/>
              <a:latin typeface="+mn-lt"/>
              <a:ea typeface="游明朝" panose="02020400000000000000" pitchFamily="18" charset="-128"/>
              <a:cs typeface="Times New Roman" panose="02020603050405020304" pitchFamily="18" charset="0"/>
            </a:endParaRPr>
          </a:p>
          <a:p>
            <a:pPr algn="ctr">
              <a:buNone/>
            </a:pPr>
            <a:r>
              <a:rPr lang="ja-JP" altLang="ja-JP" b="1" kern="100" dirty="0">
                <a:effectLst/>
                <a:latin typeface="+mn-lt"/>
                <a:ea typeface="游明朝" panose="02020400000000000000" pitchFamily="18" charset="-128"/>
                <a:cs typeface="Times New Roman" panose="02020603050405020304" pitchFamily="18" charset="0"/>
              </a:rPr>
              <a:t>省エネ・再エネで原発ゼロを実現しよう！</a:t>
            </a:r>
            <a:endParaRPr lang="ja-JP" altLang="ja-JP" kern="100" dirty="0">
              <a:effectLst/>
              <a:latin typeface="+mn-lt"/>
              <a:ea typeface="游明朝" panose="02020400000000000000" pitchFamily="18" charset="-128"/>
              <a:cs typeface="Times New Roman" panose="02020603050405020304" pitchFamily="18" charset="0"/>
            </a:endParaRPr>
          </a:p>
          <a:p>
            <a:pPr algn="ctr">
              <a:buNone/>
            </a:pPr>
            <a:r>
              <a:rPr lang="en-US" altLang="ja-JP" sz="1400" kern="100" dirty="0">
                <a:effectLst/>
                <a:latin typeface="+mn-lt"/>
                <a:ea typeface="游明朝" panose="02020400000000000000" pitchFamily="18" charset="-128"/>
                <a:cs typeface="Times New Roman" panose="02020603050405020304" pitchFamily="18" charset="0"/>
              </a:rPr>
              <a:t> </a:t>
            </a:r>
          </a:p>
          <a:p>
            <a:r>
              <a:rPr lang="ja-JP" altLang="en-US" dirty="0"/>
              <a:t>　</a:t>
            </a:r>
            <a:r>
              <a:rPr lang="ja-JP" altLang="ja-JP" dirty="0"/>
              <a:t>私たちは今日、北海道札幌市で開かれた原発問題住民運動全国交流集会に集いました。本集会は、「福島第一原発事故を忘れない！」「原発の新増設反対と核燃サイクルからの撤退！」「環境破壊を許さず、住民本位の自然・再生可能エネルギーの促進を！」などをスローガンに掲げて開催されました。</a:t>
            </a:r>
          </a:p>
          <a:p>
            <a:r>
              <a:rPr lang="en-US" altLang="ja-JP" dirty="0"/>
              <a:t> </a:t>
            </a:r>
            <a:endParaRPr lang="ja-JP" altLang="ja-JP" dirty="0"/>
          </a:p>
          <a:p>
            <a:r>
              <a:rPr lang="ja-JP" altLang="en-US" dirty="0"/>
              <a:t>　</a:t>
            </a:r>
            <a:r>
              <a:rPr lang="en-US" altLang="ja-JP" dirty="0"/>
              <a:t>2011</a:t>
            </a:r>
            <a:r>
              <a:rPr lang="ja-JP" altLang="ja-JP" dirty="0"/>
              <a:t>年</a:t>
            </a:r>
            <a:r>
              <a:rPr lang="en-US" altLang="ja-JP" dirty="0"/>
              <a:t>3</a:t>
            </a:r>
            <a:r>
              <a:rPr lang="ja-JP" altLang="ja-JP" dirty="0"/>
              <a:t>月</a:t>
            </a:r>
            <a:r>
              <a:rPr lang="en-US" altLang="ja-JP" dirty="0"/>
              <a:t>11</a:t>
            </a:r>
            <a:r>
              <a:rPr lang="ja-JP" altLang="ja-JP" dirty="0"/>
              <a:t>日、世界でも最大規模の東北地方太平洋沖地震と巨大津波が発生し、東京電力福島第一原発が全電源を喪失して水素爆発を起こし、世界最悪レベルの放射能拡散事故を引き起こしました。大地と大気、そして海が放射能で汚染され、事故から</a:t>
            </a:r>
            <a:r>
              <a:rPr lang="en-US" altLang="ja-JP" dirty="0"/>
              <a:t>15</a:t>
            </a:r>
            <a:r>
              <a:rPr lang="ja-JP" altLang="ja-JP" dirty="0"/>
              <a:t>年半が経過した今も、原発災害は続いています。国と東京電力の責任による被災者・被災地救済や支援対策、そして事故収束対策は、なお不十分な状態に放置されています。</a:t>
            </a:r>
          </a:p>
          <a:p>
            <a:r>
              <a:rPr lang="en-US" altLang="ja-JP" dirty="0"/>
              <a:t> </a:t>
            </a:r>
            <a:endParaRPr lang="ja-JP" altLang="ja-JP" dirty="0"/>
          </a:p>
          <a:p>
            <a:r>
              <a:rPr lang="ja-JP" altLang="en-US" dirty="0"/>
              <a:t>　</a:t>
            </a:r>
            <a:r>
              <a:rPr lang="ja-JP" altLang="ja-JP" dirty="0"/>
              <a:t>避難指示が出された近隣</a:t>
            </a:r>
            <a:r>
              <a:rPr lang="en-US" altLang="ja-JP" dirty="0"/>
              <a:t>12</a:t>
            </a:r>
            <a:r>
              <a:rPr lang="ja-JP" altLang="ja-JP" dirty="0"/>
              <a:t>市町村だけでも、今なお</a:t>
            </a:r>
            <a:r>
              <a:rPr lang="en-US" altLang="ja-JP" dirty="0"/>
              <a:t>5</a:t>
            </a:r>
            <a:r>
              <a:rPr lang="ja-JP" altLang="ja-JP" dirty="0"/>
              <a:t>万人を超す方々が避難を余儀なくされており、県全体の避難実態はいまだ不明なままです。避難の実態把握こそが、住民救済・支援の出発点です。福島では、地震・津波による直接の犠牲者は</a:t>
            </a:r>
            <a:r>
              <a:rPr lang="en-US" altLang="ja-JP" dirty="0"/>
              <a:t>1,605</a:t>
            </a:r>
            <a:r>
              <a:rPr lang="ja-JP" altLang="ja-JP" dirty="0"/>
              <a:t>人に上り、過酷な避難生活の中で亡くなった関連死は</a:t>
            </a:r>
            <a:r>
              <a:rPr lang="en-US" altLang="ja-JP" dirty="0"/>
              <a:t>2,300</a:t>
            </a:r>
            <a:r>
              <a:rPr lang="ja-JP" altLang="ja-JP" dirty="0"/>
              <a:t>人余りに及び、今もなお増え続けています。</a:t>
            </a:r>
          </a:p>
          <a:p>
            <a:r>
              <a:rPr lang="en-US" altLang="ja-JP" dirty="0"/>
              <a:t> </a:t>
            </a:r>
            <a:endParaRPr lang="ja-JP" altLang="ja-JP" dirty="0"/>
          </a:p>
          <a:p>
            <a:r>
              <a:rPr lang="ja-JP" altLang="en-US" dirty="0"/>
              <a:t>　</a:t>
            </a:r>
            <a:r>
              <a:rPr lang="ja-JP" altLang="ja-JP" dirty="0"/>
              <a:t>故郷に帰還された方々も、日々の生活に大変な苦労を強いられています。</a:t>
            </a:r>
            <a:r>
              <a:rPr lang="en-US" altLang="ja-JP" dirty="0"/>
              <a:t>12</a:t>
            </a:r>
            <a:r>
              <a:rPr lang="ja-JP" altLang="ja-JP" dirty="0"/>
              <a:t>市町村にあった</a:t>
            </a:r>
            <a:r>
              <a:rPr lang="en-US" altLang="ja-JP" dirty="0"/>
              <a:t>8</a:t>
            </a:r>
            <a:r>
              <a:rPr lang="ja-JP" altLang="ja-JP" dirty="0"/>
              <a:t>つの病院のうち再開できたのは</a:t>
            </a:r>
            <a:r>
              <a:rPr lang="en-US" altLang="ja-JP" dirty="0"/>
              <a:t>2</a:t>
            </a:r>
            <a:r>
              <a:rPr lang="ja-JP" altLang="ja-JP" dirty="0"/>
              <a:t>つのみであり、</a:t>
            </a:r>
            <a:r>
              <a:rPr lang="en-US" altLang="ja-JP" dirty="0"/>
              <a:t>61</a:t>
            </a:r>
            <a:r>
              <a:rPr lang="ja-JP" altLang="ja-JP" dirty="0"/>
              <a:t>あった診療所の再開も半数にとどまっています。農林水産業や観光業など、生業（なりわい）の再建も懸命の努力が続けられているものの、事故前の水準にはほど遠いのが現状です。営農再開面積は</a:t>
            </a:r>
            <a:r>
              <a:rPr lang="en-US" altLang="ja-JP" dirty="0"/>
              <a:t>55</a:t>
            </a:r>
            <a:r>
              <a:rPr lang="ja-JP" altLang="ja-JP" dirty="0"/>
              <a:t>％、農産物出荷額は</a:t>
            </a:r>
            <a:r>
              <a:rPr lang="en-US" altLang="ja-JP" dirty="0"/>
              <a:t>40</a:t>
            </a:r>
            <a:r>
              <a:rPr lang="ja-JP" altLang="ja-JP" dirty="0"/>
              <a:t>％、販売農家戸数は</a:t>
            </a:r>
            <a:r>
              <a:rPr lang="en-US" altLang="ja-JP" dirty="0"/>
              <a:t>27</a:t>
            </a:r>
            <a:r>
              <a:rPr lang="ja-JP" altLang="ja-JP" dirty="0"/>
              <a:t>％にとどまっています。沿岸漁業の水揚げ量も事故前の</a:t>
            </a:r>
            <a:r>
              <a:rPr lang="en-US" altLang="ja-JP" dirty="0"/>
              <a:t>27.8</a:t>
            </a:r>
            <a:r>
              <a:rPr lang="ja-JP" altLang="ja-JP" dirty="0"/>
              <a:t>％、水揚げ金額は</a:t>
            </a:r>
            <a:r>
              <a:rPr lang="en-US" altLang="ja-JP" dirty="0"/>
              <a:t>47.8</a:t>
            </a:r>
            <a:r>
              <a:rPr lang="ja-JP" altLang="ja-JP" dirty="0"/>
              <a:t>％という実態です。</a:t>
            </a:r>
            <a:endParaRPr lang="ja-JP" altLang="ja-JP" sz="1400" kern="100" dirty="0">
              <a:effectLst/>
              <a:latin typeface="+mn-lt"/>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930578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1D654817-417D-B833-6A87-DC0CBB497B35}"/>
              </a:ext>
            </a:extLst>
          </p:cNvPr>
          <p:cNvSpPr txBox="1"/>
          <p:nvPr/>
        </p:nvSpPr>
        <p:spPr>
          <a:xfrm>
            <a:off x="0" y="394692"/>
            <a:ext cx="12192000" cy="6463308"/>
          </a:xfrm>
          <a:prstGeom prst="rect">
            <a:avLst/>
          </a:prstGeom>
          <a:noFill/>
        </p:spPr>
        <p:txBody>
          <a:bodyPr wrap="square">
            <a:spAutoFit/>
          </a:bodyPr>
          <a:lstStyle/>
          <a:p>
            <a:r>
              <a:rPr lang="ja-JP" altLang="en-US" dirty="0"/>
              <a:t>　</a:t>
            </a:r>
            <a:r>
              <a:rPr lang="ja-JP" altLang="ja-JP" dirty="0"/>
              <a:t>昨年</a:t>
            </a:r>
            <a:r>
              <a:rPr lang="en-US" altLang="ja-JP" dirty="0"/>
              <a:t>2</a:t>
            </a:r>
            <a:r>
              <a:rPr lang="ja-JP" altLang="ja-JP" dirty="0"/>
              <a:t>月に閣議決定された第</a:t>
            </a:r>
            <a:r>
              <a:rPr lang="en-US" altLang="ja-JP" dirty="0"/>
              <a:t>7</a:t>
            </a:r>
            <a:r>
              <a:rPr lang="ja-JP" altLang="ja-JP" dirty="0"/>
              <a:t>次エネルギー基本計画では、それまでの「可能な限り原発依存度を低減する」との文言が削除され、「原発の最大限活用」へと大転換が図られました。これを受けた</a:t>
            </a:r>
            <a:r>
              <a:rPr lang="en-US" altLang="ja-JP" dirty="0"/>
              <a:t>7</a:t>
            </a:r>
            <a:r>
              <a:rPr lang="ja-JP" altLang="ja-JP" dirty="0"/>
              <a:t>月末の原子力関係閣僚会議における「今後の原子力政策の方向性と行動指針」の改訂では、</a:t>
            </a:r>
            <a:r>
              <a:rPr lang="en-US" altLang="ja-JP" dirty="0"/>
              <a:t>40</a:t>
            </a:r>
            <a:r>
              <a:rPr lang="ja-JP" altLang="ja-JP" dirty="0"/>
              <a:t>年代以降も発電電力量の</a:t>
            </a:r>
            <a:r>
              <a:rPr lang="en-US" altLang="ja-JP" dirty="0"/>
              <a:t>2</a:t>
            </a:r>
            <a:r>
              <a:rPr lang="ja-JP" altLang="ja-JP" dirty="0"/>
              <a:t>割を原発でまかなうため、</a:t>
            </a:r>
            <a:r>
              <a:rPr lang="en-US" altLang="ja-JP" dirty="0"/>
              <a:t>40</a:t>
            </a:r>
            <a:r>
              <a:rPr lang="ja-JP" altLang="ja-JP" dirty="0"/>
              <a:t>年代までに</a:t>
            </a:r>
            <a:r>
              <a:rPr lang="en-US" altLang="ja-JP" dirty="0"/>
              <a:t>120</a:t>
            </a:r>
            <a:r>
              <a:rPr lang="ja-JP" altLang="ja-JP" dirty="0"/>
              <a:t>万キロワット級の原発を約</a:t>
            </a:r>
            <a:r>
              <a:rPr lang="en-US" altLang="ja-JP" dirty="0"/>
              <a:t>2</a:t>
            </a:r>
            <a:r>
              <a:rPr lang="ja-JP" altLang="ja-JP" dirty="0"/>
              <a:t>〜</a:t>
            </a:r>
            <a:r>
              <a:rPr lang="en-US" altLang="ja-JP" dirty="0"/>
              <a:t>5</a:t>
            </a:r>
            <a:r>
              <a:rPr lang="ja-JP" altLang="ja-JP" dirty="0"/>
              <a:t>基、</a:t>
            </a:r>
            <a:r>
              <a:rPr lang="en-US" altLang="ja-JP" dirty="0"/>
              <a:t>50</a:t>
            </a:r>
            <a:r>
              <a:rPr lang="ja-JP" altLang="ja-JP" dirty="0"/>
              <a:t>年代までに約</a:t>
            </a:r>
            <a:r>
              <a:rPr lang="en-US" altLang="ja-JP" dirty="0"/>
              <a:t>11</a:t>
            </a:r>
            <a:r>
              <a:rPr lang="ja-JP" altLang="ja-JP" dirty="0"/>
              <a:t>〜</a:t>
            </a:r>
            <a:r>
              <a:rPr lang="en-US" altLang="ja-JP" dirty="0"/>
              <a:t>14</a:t>
            </a:r>
            <a:r>
              <a:rPr lang="ja-JP" altLang="ja-JP" dirty="0"/>
              <a:t>基の稼働・建て替え・新増設を明記しました。現在、資源エネルギー庁は、すでに規制基準審査に合格している北海道電力泊原発</a:t>
            </a:r>
            <a:r>
              <a:rPr lang="en-US" altLang="ja-JP" dirty="0"/>
              <a:t>3</a:t>
            </a:r>
            <a:r>
              <a:rPr lang="ja-JP" altLang="ja-JP" dirty="0"/>
              <a:t>号機、日本原子力発電東海第二発電所、東京電力柏崎刈羽原発</a:t>
            </a:r>
            <a:r>
              <a:rPr lang="en-US" altLang="ja-JP" dirty="0"/>
              <a:t>7</a:t>
            </a:r>
            <a:r>
              <a:rPr lang="ja-JP" altLang="ja-JP" dirty="0"/>
              <a:t>号機の</a:t>
            </a:r>
            <a:r>
              <a:rPr lang="en-US" altLang="ja-JP" dirty="0"/>
              <a:t>3</a:t>
            </a:r>
            <a:r>
              <a:rPr lang="ja-JP" altLang="ja-JP" dirty="0"/>
              <a:t>基について、早期再稼働を推し進めようとしています。</a:t>
            </a:r>
          </a:p>
          <a:p>
            <a:r>
              <a:rPr lang="en-US" altLang="ja-JP" dirty="0"/>
              <a:t> </a:t>
            </a:r>
            <a:r>
              <a:rPr lang="ja-JP" altLang="en-US" dirty="0"/>
              <a:t>　</a:t>
            </a:r>
            <a:r>
              <a:rPr lang="ja-JP" altLang="ja-JP" dirty="0"/>
              <a:t>さらに、現在規制基準適合性審査中の</a:t>
            </a:r>
            <a:r>
              <a:rPr lang="en-US" altLang="ja-JP" dirty="0"/>
              <a:t>8</a:t>
            </a:r>
            <a:r>
              <a:rPr lang="ja-JP" altLang="ja-JP" dirty="0"/>
              <a:t>基がターゲットとなっています。具体的には、北海道電力泊原発</a:t>
            </a:r>
            <a:r>
              <a:rPr lang="en-US" altLang="ja-JP" dirty="0"/>
              <a:t>2</a:t>
            </a:r>
            <a:r>
              <a:rPr lang="ja-JP" altLang="ja-JP" dirty="0"/>
              <a:t>基、日本原電大間原発</a:t>
            </a:r>
            <a:r>
              <a:rPr lang="en-US" altLang="ja-JP" dirty="0"/>
              <a:t>1</a:t>
            </a:r>
            <a:r>
              <a:rPr lang="ja-JP" altLang="ja-JP" dirty="0"/>
              <a:t>基、東北電力東通原発</a:t>
            </a:r>
            <a:r>
              <a:rPr lang="en-US" altLang="ja-JP" dirty="0"/>
              <a:t>1</a:t>
            </a:r>
            <a:r>
              <a:rPr lang="ja-JP" altLang="ja-JP" dirty="0"/>
              <a:t>基、中国電力島根原発</a:t>
            </a:r>
            <a:r>
              <a:rPr lang="en-US" altLang="ja-JP" dirty="0"/>
              <a:t>1</a:t>
            </a:r>
            <a:r>
              <a:rPr lang="ja-JP" altLang="ja-JP" dirty="0"/>
              <a:t>基、中部電力浜岡原発</a:t>
            </a:r>
            <a:r>
              <a:rPr lang="en-US" altLang="ja-JP" dirty="0"/>
              <a:t>2</a:t>
            </a:r>
            <a:r>
              <a:rPr lang="ja-JP" altLang="ja-JP" dirty="0"/>
              <a:t>基、北陸電力志賀原発</a:t>
            </a:r>
            <a:r>
              <a:rPr lang="en-US" altLang="ja-JP" dirty="0"/>
              <a:t>1</a:t>
            </a:r>
            <a:r>
              <a:rPr lang="ja-JP" altLang="ja-JP" dirty="0"/>
              <a:t>基です。</a:t>
            </a:r>
          </a:p>
          <a:p>
            <a:r>
              <a:rPr lang="en-US" altLang="ja-JP" dirty="0"/>
              <a:t> </a:t>
            </a:r>
            <a:endParaRPr lang="ja-JP" altLang="ja-JP" dirty="0"/>
          </a:p>
          <a:p>
            <a:r>
              <a:rPr lang="ja-JP" altLang="en-US" dirty="0"/>
              <a:t>　</a:t>
            </a:r>
            <a:r>
              <a:rPr lang="en-US" altLang="ja-JP" dirty="0"/>
              <a:t>1995</a:t>
            </a:r>
            <a:r>
              <a:rPr lang="ja-JP" altLang="ja-JP" dirty="0"/>
              <a:t>年の兵庫県南部地震以降、巨大地震・大地震が相次ぐ日本において、原発とその関連施設の立地は世界一危険なものです。福島第一原発事故は、そのことを如実に実証しました。地震・火山列島である日本に立地する原発の危険性が増大するなか、原子力規制委員会は、福井県若狭湾に集中する関西電力高浜</a:t>
            </a:r>
            <a:r>
              <a:rPr lang="en-US" altLang="ja-JP" dirty="0"/>
              <a:t>1</a:t>
            </a:r>
            <a:r>
              <a:rPr lang="ja-JP" altLang="ja-JP" dirty="0"/>
              <a:t>〜</a:t>
            </a:r>
            <a:r>
              <a:rPr lang="en-US" altLang="ja-JP" dirty="0"/>
              <a:t>4</a:t>
            </a:r>
            <a:r>
              <a:rPr lang="ja-JP" altLang="ja-JP" dirty="0"/>
              <a:t>号機や美浜</a:t>
            </a:r>
            <a:r>
              <a:rPr lang="en-US" altLang="ja-JP" dirty="0"/>
              <a:t>3</a:t>
            </a:r>
            <a:r>
              <a:rPr lang="ja-JP" altLang="ja-JP" dirty="0"/>
              <a:t>号機など、</a:t>
            </a:r>
            <a:r>
              <a:rPr lang="en-US" altLang="ja-JP" dirty="0"/>
              <a:t>8</a:t>
            </a:r>
            <a:r>
              <a:rPr lang="ja-JP" altLang="ja-JP" dirty="0"/>
              <a:t>基もの原発に対して</a:t>
            </a:r>
            <a:r>
              <a:rPr lang="en-US" altLang="ja-JP" dirty="0"/>
              <a:t>40</a:t>
            </a:r>
            <a:r>
              <a:rPr lang="ja-JP" altLang="ja-JP" dirty="0"/>
              <a:t>年超の運転延長認可を与えています。老朽原発は、原子炉圧力容器の脆化が進むに加え、点検や交換が困難な配管の劣化、減肉・腐食、金属疲労、さらには電気ケーブルの劣化・損傷も進んでおり、事故のリスクが一層高まります。</a:t>
            </a:r>
          </a:p>
          <a:p>
            <a:r>
              <a:rPr lang="en-US" altLang="ja-JP" dirty="0"/>
              <a:t> </a:t>
            </a:r>
            <a:r>
              <a:rPr lang="ja-JP" altLang="en-US" dirty="0"/>
              <a:t>　</a:t>
            </a:r>
            <a:r>
              <a:rPr lang="ja-JP" altLang="ja-JP" dirty="0"/>
              <a:t>老朽原発をはじめ、再稼働した原発のトラブルや不適合事象が後を絶ちません。「原発事故を、次も日本で起こしてはならない」</a:t>
            </a:r>
            <a:r>
              <a:rPr lang="en-US" altLang="ja-JP" dirty="0"/>
              <a:t>──</a:t>
            </a:r>
            <a:r>
              <a:rPr lang="ja-JP" altLang="ja-JP" dirty="0"/>
              <a:t>。原発立地地域をはじめ、住民と国民の命・暮らしを守るために、直ちに原発の運転を止め、省エネ・再生可能エネルギーを推し進めて「原発ゼロの日本」を実現しましょう。</a:t>
            </a:r>
          </a:p>
          <a:p>
            <a:r>
              <a:rPr lang="en-US" altLang="ja-JP" dirty="0"/>
              <a:t> </a:t>
            </a:r>
            <a:endParaRPr lang="ja-JP" altLang="ja-JP" dirty="0"/>
          </a:p>
          <a:p>
            <a:r>
              <a:rPr lang="ja-JP" altLang="ja-JP" dirty="0"/>
              <a:t>経済産業省も推進する</a:t>
            </a:r>
            <a:r>
              <a:rPr lang="en-US" altLang="ja-JP" dirty="0"/>
              <a:t>LED</a:t>
            </a:r>
            <a:r>
              <a:rPr lang="ja-JP" altLang="ja-JP" dirty="0"/>
              <a:t>化などの省エネを進めるだけで、</a:t>
            </a:r>
            <a:r>
              <a:rPr lang="en-US" altLang="ja-JP" dirty="0"/>
              <a:t>30</a:t>
            </a:r>
            <a:r>
              <a:rPr lang="ja-JP" altLang="ja-JP" dirty="0"/>
              <a:t>年代には</a:t>
            </a:r>
            <a:r>
              <a:rPr lang="en-US" altLang="ja-JP" dirty="0"/>
              <a:t>100</a:t>
            </a:r>
            <a:r>
              <a:rPr lang="ja-JP" altLang="ja-JP" dirty="0"/>
              <a:t>万キロワット級の原発</a:t>
            </a:r>
            <a:r>
              <a:rPr lang="en-US" altLang="ja-JP" dirty="0"/>
              <a:t>8</a:t>
            </a:r>
            <a:r>
              <a:rPr lang="ja-JP" altLang="ja-JP" dirty="0"/>
              <a:t>基分の電力が生み出せます。すべての自治体・企業・家庭における省エネ化を徹底するとともに、太陽光発電などの再生可能エネルギーの開発と蓄電池の活用を進めれば、原発に頼らなくとも電力需要は十分に賄うことができます。</a:t>
            </a:r>
          </a:p>
          <a:p>
            <a:r>
              <a:rPr lang="en-US" altLang="ja-JP" dirty="0"/>
              <a:t> </a:t>
            </a:r>
            <a:endParaRPr lang="ja-JP" altLang="ja-JP" dirty="0"/>
          </a:p>
        </p:txBody>
      </p:sp>
    </p:spTree>
    <p:extLst>
      <p:ext uri="{BB962C8B-B14F-4D97-AF65-F5344CB8AC3E}">
        <p14:creationId xmlns:p14="http://schemas.microsoft.com/office/powerpoint/2010/main" val="890668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25482D02-A806-AC78-9DFC-546F85D73642}"/>
              </a:ext>
            </a:extLst>
          </p:cNvPr>
          <p:cNvSpPr txBox="1"/>
          <p:nvPr/>
        </p:nvSpPr>
        <p:spPr>
          <a:xfrm>
            <a:off x="233263" y="346489"/>
            <a:ext cx="11374017" cy="6431632"/>
          </a:xfrm>
          <a:prstGeom prst="rect">
            <a:avLst/>
          </a:prstGeom>
          <a:noFill/>
        </p:spPr>
        <p:txBody>
          <a:bodyPr wrap="square">
            <a:spAutoFit/>
          </a:bodyPr>
          <a:lstStyle/>
          <a:p>
            <a:r>
              <a:rPr lang="ja-JP" altLang="en-US" dirty="0"/>
              <a:t>　</a:t>
            </a:r>
            <a:r>
              <a:rPr lang="ja-JP" altLang="ja-JP" sz="1600" dirty="0"/>
              <a:t>一昨年の元日に発生した能登半島地震では、地域住民が甚大な被害に見舞われました。この地震は、各地の原発立地地域における防災・避難計画が、現実には全く機能しないことを誰の目にも明らかにしたと言えます。昨今の豪雨災害時における貧弱な避難実態を見れば、地震・豪雨・豪雪などの自然災害と原発事故が重なる複合災害時には、現在の避難計画はほぼ無力であることが明白です。</a:t>
            </a:r>
          </a:p>
          <a:p>
            <a:r>
              <a:rPr lang="ja-JP" altLang="en-US" sz="1600" dirty="0"/>
              <a:t>　</a:t>
            </a:r>
            <a:endParaRPr lang="en-US" altLang="ja-JP" sz="1600" dirty="0"/>
          </a:p>
          <a:p>
            <a:r>
              <a:rPr lang="ja-JP" altLang="en-US" sz="1600" dirty="0"/>
              <a:t>　</a:t>
            </a:r>
            <a:r>
              <a:rPr lang="ja-JP" altLang="ja-JP" sz="1600" dirty="0"/>
              <a:t>また、昨年の内部告発から発覚した中部電力浜岡原発の基準地震動データ捏造問題は、同社に危険な原発を扱う資格も能力もないことを白日の下にさらしました。これは一企業の資質の問題で片付けられるものではなく、すべての原発事業者の総点検が不可欠です。さらに、規制を司る原子力規制庁・規制委員会が、こうした原発の基本的安全微細にかかわるデータ捏造すら見抜けなかったとすれば、「規制基準に合格したから動かしてもよい」などとは到底言えません。</a:t>
            </a:r>
          </a:p>
          <a:p>
            <a:r>
              <a:rPr lang="ja-JP" altLang="en-US" sz="1600" dirty="0"/>
              <a:t>　</a:t>
            </a:r>
            <a:r>
              <a:rPr lang="ja-JP" altLang="ja-JP" sz="1600" dirty="0"/>
              <a:t>しかるに、中部電力浜岡原発は直ちに全号機を廃炉にすべきであり、あわせて規制体制の抜本的見直しが求められます。この間、原発の規制機関と資源エネルギー庁などの推進機関の間での人事交流（ノーリターンルールの形骸化）などが指摘されていますが、こうした癒着は断じて許されません。規制当局は、規制体制の充実と能力の向上を厳に図るべきです。</a:t>
            </a:r>
          </a:p>
          <a:p>
            <a:pPr indent="133350" algn="just">
              <a:spcBef>
                <a:spcPts val="1995"/>
              </a:spcBef>
              <a:spcAft>
                <a:spcPts val="1995"/>
              </a:spcAft>
              <a:buNone/>
            </a:pPr>
            <a:r>
              <a:rPr lang="ja-JP" altLang="ja-JP" sz="1600" kern="100" dirty="0">
                <a:effectLst/>
                <a:latin typeface="+mn-lt"/>
                <a:ea typeface="游明朝" panose="02020400000000000000" pitchFamily="18" charset="-128"/>
                <a:cs typeface="Times New Roman" panose="02020603050405020304" pitchFamily="18" charset="0"/>
              </a:rPr>
              <a:t>私たちは、ここに次のことを決議します。</a:t>
            </a:r>
            <a:endParaRPr lang="en-US" altLang="ja-JP" sz="1600" kern="100" dirty="0">
              <a:effectLst/>
              <a:latin typeface="+mn-lt"/>
              <a:ea typeface="游明朝" panose="02020400000000000000" pitchFamily="18" charset="-128"/>
              <a:cs typeface="Times New Roman" panose="02020603050405020304" pitchFamily="18" charset="0"/>
            </a:endParaRPr>
          </a:p>
          <a:p>
            <a:pPr algn="ctr"/>
            <a:r>
              <a:rPr lang="ja-JP" altLang="ja-JP" sz="1600" dirty="0"/>
              <a:t>記</a:t>
            </a:r>
          </a:p>
          <a:p>
            <a:r>
              <a:rPr lang="en-US" altLang="ja-JP" dirty="0"/>
              <a:t> </a:t>
            </a:r>
            <a:endParaRPr lang="ja-JP" altLang="ja-JP" dirty="0"/>
          </a:p>
          <a:p>
            <a:pPr lvl="0"/>
            <a:r>
              <a:rPr lang="en-US" altLang="ja-JP" sz="1600" dirty="0"/>
              <a:t>1</a:t>
            </a:r>
            <a:r>
              <a:rPr lang="ja-JP" altLang="en-US" sz="1600" dirty="0"/>
              <a:t>．</a:t>
            </a:r>
            <a:r>
              <a:rPr lang="ja-JP" altLang="ja-JP" sz="1600" dirty="0"/>
              <a:t>福島第一原発事故の教訓を真摯に受け止め、原発とその関連施設の危険性を広く国民と共有すること。</a:t>
            </a:r>
          </a:p>
          <a:p>
            <a:pPr lvl="0"/>
            <a:r>
              <a:rPr lang="en-US" altLang="ja-JP" sz="1600" dirty="0"/>
              <a:t>2</a:t>
            </a:r>
            <a:r>
              <a:rPr lang="ja-JP" altLang="en-US" sz="1600" dirty="0"/>
              <a:t>．</a:t>
            </a:r>
            <a:r>
              <a:rPr lang="ja-JP" altLang="ja-JP" sz="1600" dirty="0"/>
              <a:t>すべての原発の再稼働および新増設に反対し、原発の速やかな廃炉と核燃サイクルからの撤退を求めること。</a:t>
            </a:r>
          </a:p>
          <a:p>
            <a:pPr lvl="0"/>
            <a:r>
              <a:rPr lang="en-US" altLang="ja-JP" sz="1600" dirty="0"/>
              <a:t>3</a:t>
            </a:r>
            <a:r>
              <a:rPr lang="ja-JP" altLang="en-US" sz="1600" dirty="0"/>
              <a:t>．</a:t>
            </a:r>
            <a:r>
              <a:rPr lang="ja-JP" altLang="ja-JP" sz="1600" dirty="0"/>
              <a:t>国民的合意に基づかない「核のごみ」の安易な持ち込みや処理・処分の推進に反対すること。</a:t>
            </a:r>
            <a:endParaRPr lang="en-US" altLang="ja-JP" sz="1600" dirty="0"/>
          </a:p>
          <a:p>
            <a:pPr indent="133350" algn="r">
              <a:lnSpc>
                <a:spcPts val="0"/>
              </a:lnSpc>
              <a:spcBef>
                <a:spcPts val="1995"/>
              </a:spcBef>
              <a:spcAft>
                <a:spcPts val="1995"/>
              </a:spcAft>
              <a:buNone/>
            </a:pPr>
            <a:endParaRPr lang="en-US" altLang="ja-JP" sz="1400" kern="100" dirty="0">
              <a:ea typeface="游明朝" panose="02020400000000000000" pitchFamily="18" charset="-128"/>
              <a:cs typeface="Times New Roman" panose="02020603050405020304" pitchFamily="18" charset="0"/>
            </a:endParaRPr>
          </a:p>
          <a:p>
            <a:pPr indent="133350" algn="r">
              <a:lnSpc>
                <a:spcPts val="0"/>
              </a:lnSpc>
              <a:spcBef>
                <a:spcPts val="1995"/>
              </a:spcBef>
              <a:spcAft>
                <a:spcPts val="1995"/>
              </a:spcAft>
              <a:buNone/>
            </a:pPr>
            <a:r>
              <a:rPr lang="en-US" altLang="ja-JP" sz="1400" kern="100" dirty="0">
                <a:effectLst/>
                <a:latin typeface="+mn-lt"/>
                <a:ea typeface="游明朝" panose="02020400000000000000" pitchFamily="18" charset="-128"/>
                <a:cs typeface="Times New Roman" panose="02020603050405020304" pitchFamily="18" charset="0"/>
              </a:rPr>
              <a:t>2026</a:t>
            </a:r>
            <a:r>
              <a:rPr lang="zh-TW" altLang="ja-JP" sz="1400" kern="100" dirty="0">
                <a:effectLst/>
                <a:latin typeface="+mn-lt"/>
                <a:ea typeface="游明朝" panose="02020400000000000000" pitchFamily="18" charset="-128"/>
                <a:cs typeface="Times New Roman" panose="02020603050405020304" pitchFamily="18" charset="0"/>
              </a:rPr>
              <a:t>年</a:t>
            </a:r>
            <a:r>
              <a:rPr lang="en-US" altLang="ja-JP" sz="1400" kern="100" dirty="0">
                <a:effectLst/>
                <a:latin typeface="+mn-lt"/>
                <a:ea typeface="游明朝" panose="02020400000000000000" pitchFamily="18" charset="-128"/>
                <a:cs typeface="Times New Roman" panose="02020603050405020304" pitchFamily="18" charset="0"/>
              </a:rPr>
              <a:t>10</a:t>
            </a:r>
            <a:r>
              <a:rPr lang="zh-TW" altLang="ja-JP" sz="1400" kern="100" dirty="0">
                <a:effectLst/>
                <a:latin typeface="+mn-lt"/>
                <a:ea typeface="游明朝" panose="02020400000000000000" pitchFamily="18" charset="-128"/>
                <a:cs typeface="Times New Roman" panose="02020603050405020304" pitchFamily="18" charset="0"/>
              </a:rPr>
              <a:t>月</a:t>
            </a:r>
            <a:r>
              <a:rPr lang="en-US" altLang="ja-JP" sz="1400" kern="100" dirty="0">
                <a:effectLst/>
                <a:latin typeface="+mn-lt"/>
                <a:ea typeface="游明朝" panose="02020400000000000000" pitchFamily="18" charset="-128"/>
                <a:cs typeface="Times New Roman" panose="02020603050405020304" pitchFamily="18" charset="0"/>
              </a:rPr>
              <a:t>11</a:t>
            </a:r>
            <a:r>
              <a:rPr lang="zh-TW" altLang="ja-JP" sz="1400" kern="100" dirty="0">
                <a:effectLst/>
                <a:latin typeface="+mn-lt"/>
                <a:ea typeface="游明朝" panose="02020400000000000000" pitchFamily="18" charset="-128"/>
                <a:cs typeface="Times New Roman" panose="02020603050405020304" pitchFamily="18" charset="0"/>
              </a:rPr>
              <a:t>日　　　　　　　　　　　　　</a:t>
            </a:r>
            <a:endParaRPr lang="en-US" altLang="zh-TW" sz="1400" kern="100" dirty="0">
              <a:effectLst/>
              <a:latin typeface="+mn-lt"/>
              <a:ea typeface="游明朝" panose="02020400000000000000" pitchFamily="18" charset="-128"/>
              <a:cs typeface="Times New Roman" panose="02020603050405020304" pitchFamily="18" charset="0"/>
            </a:endParaRPr>
          </a:p>
          <a:p>
            <a:pPr indent="133350" algn="r">
              <a:lnSpc>
                <a:spcPts val="0"/>
              </a:lnSpc>
              <a:spcBef>
                <a:spcPts val="1995"/>
              </a:spcBef>
              <a:spcAft>
                <a:spcPts val="1995"/>
              </a:spcAft>
              <a:buNone/>
            </a:pPr>
            <a:r>
              <a:rPr lang="ja-JP" altLang="en-US" sz="1400" kern="100" dirty="0">
                <a:effectLst/>
                <a:latin typeface="+mn-lt"/>
                <a:ea typeface="游明朝" panose="02020400000000000000" pitchFamily="18" charset="-128"/>
                <a:cs typeface="Times New Roman" panose="02020603050405020304" pitchFamily="18" charset="0"/>
              </a:rPr>
              <a:t>　　　　　　　　　　　　　　　</a:t>
            </a:r>
            <a:r>
              <a:rPr lang="zh-TW" altLang="ja-JP" sz="1400" kern="100" dirty="0">
                <a:effectLst/>
                <a:latin typeface="+mn-lt"/>
                <a:ea typeface="游明朝" panose="02020400000000000000" pitchFamily="18" charset="-128"/>
                <a:cs typeface="Times New Roman" panose="02020603050405020304" pitchFamily="18" charset="0"/>
              </a:rPr>
              <a:t>原発問題住民運動全国交流集会　</a:t>
            </a:r>
            <a:r>
              <a:rPr lang="en-US" altLang="ja-JP" sz="1400" kern="100" dirty="0">
                <a:effectLst/>
                <a:latin typeface="+mn-lt"/>
                <a:ea typeface="游明朝" panose="02020400000000000000" pitchFamily="18" charset="-128"/>
                <a:cs typeface="Times New Roman" panose="02020603050405020304" pitchFamily="18" charset="0"/>
              </a:rPr>
              <a:t>in</a:t>
            </a:r>
            <a:r>
              <a:rPr lang="zh-TW" altLang="ja-JP" sz="1400" kern="100" dirty="0">
                <a:effectLst/>
                <a:latin typeface="+mn-lt"/>
                <a:ea typeface="游明朝" panose="02020400000000000000" pitchFamily="18" charset="-128"/>
                <a:cs typeface="Times New Roman" panose="02020603050405020304" pitchFamily="18" charset="0"/>
              </a:rPr>
              <a:t>　北海道　参加者一同</a:t>
            </a:r>
            <a:endParaRPr lang="ja-JP" altLang="ja-JP" sz="1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678645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32EAFF4F-5E97-344E-687B-9F86CCC0CAF0}"/>
              </a:ext>
            </a:extLst>
          </p:cNvPr>
          <p:cNvSpPr txBox="1"/>
          <p:nvPr/>
        </p:nvSpPr>
        <p:spPr>
          <a:xfrm>
            <a:off x="587829" y="160682"/>
            <a:ext cx="11346024" cy="6347892"/>
          </a:xfrm>
          <a:prstGeom prst="rect">
            <a:avLst/>
          </a:prstGeom>
          <a:noFill/>
        </p:spPr>
        <p:txBody>
          <a:bodyPr wrap="square">
            <a:spAutoFit/>
          </a:bodyPr>
          <a:lstStyle/>
          <a:p>
            <a:pPr algn="r">
              <a:buNone/>
            </a:pPr>
            <a:r>
              <a:rPr lang="en-US" altLang="ja-JP" sz="1800" b="1" kern="100" dirty="0">
                <a:effectLst/>
                <a:latin typeface="+mn-lt"/>
                <a:ea typeface="游明朝" panose="02020400000000000000" pitchFamily="18" charset="-128"/>
                <a:cs typeface="Times New Roman" panose="02020603050405020304" pitchFamily="18" charset="0"/>
              </a:rPr>
              <a:t>2026</a:t>
            </a:r>
            <a:r>
              <a:rPr lang="ja-JP" altLang="ja-JP" sz="1800" b="1" kern="100" dirty="0">
                <a:effectLst/>
                <a:latin typeface="+mn-lt"/>
                <a:ea typeface="游明朝" panose="02020400000000000000" pitchFamily="18" charset="-128"/>
                <a:cs typeface="Times New Roman" panose="02020603050405020304" pitchFamily="18" charset="0"/>
              </a:rPr>
              <a:t>年</a:t>
            </a:r>
            <a:r>
              <a:rPr lang="en-US" altLang="ja-JP" sz="1800" b="1" kern="100" dirty="0">
                <a:effectLst/>
                <a:latin typeface="+mn-lt"/>
                <a:ea typeface="游明朝" panose="02020400000000000000" pitchFamily="18" charset="-128"/>
                <a:cs typeface="Times New Roman" panose="02020603050405020304" pitchFamily="18" charset="0"/>
              </a:rPr>
              <a:t>10</a:t>
            </a:r>
            <a:r>
              <a:rPr lang="ja-JP" altLang="ja-JP" sz="1800" b="1" kern="100" dirty="0">
                <a:effectLst/>
                <a:latin typeface="+mn-lt"/>
                <a:ea typeface="游明朝" panose="02020400000000000000" pitchFamily="18" charset="-128"/>
                <a:cs typeface="Times New Roman" panose="02020603050405020304" pitchFamily="18" charset="0"/>
              </a:rPr>
              <a:t>月</a:t>
            </a:r>
            <a:r>
              <a:rPr lang="en-US" altLang="ja-JP" sz="1800" b="1" kern="100" dirty="0">
                <a:effectLst/>
                <a:latin typeface="+mn-lt"/>
                <a:ea typeface="游明朝" panose="02020400000000000000" pitchFamily="18" charset="-128"/>
                <a:cs typeface="Times New Roman" panose="02020603050405020304" pitchFamily="18" charset="0"/>
              </a:rPr>
              <a:t>9</a:t>
            </a:r>
            <a:r>
              <a:rPr lang="ja-JP" altLang="ja-JP" sz="1800" b="1" kern="100" dirty="0">
                <a:effectLst/>
                <a:latin typeface="+mn-lt"/>
                <a:ea typeface="游明朝" panose="02020400000000000000" pitchFamily="18" charset="-128"/>
                <a:cs typeface="Times New Roman" panose="02020603050405020304" pitchFamily="18" charset="0"/>
              </a:rPr>
              <a:t>日</a:t>
            </a:r>
            <a:endParaRPr lang="ja-JP" altLang="ja-JP" sz="1800" kern="100" dirty="0">
              <a:effectLst/>
              <a:latin typeface="+mn-lt"/>
              <a:ea typeface="游明朝" panose="02020400000000000000" pitchFamily="18" charset="-128"/>
              <a:cs typeface="Times New Roman" panose="02020603050405020304" pitchFamily="18" charset="0"/>
            </a:endParaRPr>
          </a:p>
          <a:p>
            <a:pPr algn="ctr">
              <a:buNone/>
            </a:pPr>
            <a:r>
              <a:rPr lang="en-US" altLang="ja-JP" sz="1800" b="1" kern="100" dirty="0">
                <a:effectLst/>
                <a:latin typeface="+mn-lt"/>
                <a:ea typeface="游明朝" panose="02020400000000000000" pitchFamily="18" charset="-128"/>
                <a:cs typeface="Times New Roman" panose="02020603050405020304" pitchFamily="18" charset="0"/>
              </a:rPr>
              <a:t> </a:t>
            </a:r>
            <a:endParaRPr lang="ja-JP" altLang="ja-JP" sz="1800" kern="100" dirty="0">
              <a:effectLst/>
              <a:latin typeface="+mn-lt"/>
              <a:ea typeface="游明朝" panose="02020400000000000000" pitchFamily="18" charset="-128"/>
              <a:cs typeface="Times New Roman" panose="02020603050405020304" pitchFamily="18" charset="0"/>
            </a:endParaRPr>
          </a:p>
          <a:p>
            <a:pPr algn="ctr">
              <a:buNone/>
            </a:pPr>
            <a:r>
              <a:rPr lang="ja-JP" altLang="en-US" sz="1800" b="1" kern="100" dirty="0">
                <a:effectLst/>
                <a:latin typeface="+mn-lt"/>
                <a:ea typeface="游明朝" panose="02020400000000000000" pitchFamily="18" charset="-128"/>
                <a:cs typeface="Times New Roman" panose="02020603050405020304" pitchFamily="18" charset="0"/>
              </a:rPr>
              <a:t>　　　　</a:t>
            </a:r>
            <a:r>
              <a:rPr lang="ja-JP" altLang="ja-JP" sz="1800" b="1" kern="100" dirty="0">
                <a:effectLst/>
                <a:latin typeface="+mn-lt"/>
                <a:ea typeface="游明朝" panose="02020400000000000000" pitchFamily="18" charset="-128"/>
                <a:cs typeface="Times New Roman" panose="02020603050405020304" pitchFamily="18" charset="0"/>
              </a:rPr>
              <a:t>中部電力浜岡原発の全原発廃炉、ならびに、</a:t>
            </a:r>
            <a:endParaRPr lang="ja-JP" altLang="ja-JP" sz="1800" kern="100" dirty="0">
              <a:effectLst/>
              <a:latin typeface="+mn-lt"/>
              <a:ea typeface="游明朝" panose="02020400000000000000" pitchFamily="18" charset="-128"/>
              <a:cs typeface="Times New Roman" panose="02020603050405020304" pitchFamily="18" charset="0"/>
            </a:endParaRPr>
          </a:p>
          <a:p>
            <a:pPr indent="1067435" algn="ctr">
              <a:buNone/>
            </a:pPr>
            <a:r>
              <a:rPr lang="ja-JP" altLang="ja-JP" sz="1800" b="1" kern="100" dirty="0">
                <a:effectLst/>
                <a:latin typeface="+mn-lt"/>
                <a:ea typeface="游明朝" panose="02020400000000000000" pitchFamily="18" charset="-128"/>
                <a:cs typeface="Times New Roman" panose="02020603050405020304" pitchFamily="18" charset="0"/>
              </a:rPr>
              <a:t>規制審査体制の抜本的拡充を求める声明</a:t>
            </a:r>
            <a:endParaRPr lang="ja-JP" altLang="ja-JP" sz="1800" kern="100" dirty="0">
              <a:effectLst/>
              <a:latin typeface="+mn-lt"/>
              <a:ea typeface="游明朝" panose="02020400000000000000" pitchFamily="18" charset="-128"/>
              <a:cs typeface="Times New Roman" panose="02020603050405020304" pitchFamily="18" charset="0"/>
            </a:endParaRPr>
          </a:p>
          <a:p>
            <a:pPr indent="2401570" algn="r">
              <a:buNone/>
            </a:pPr>
            <a:r>
              <a:rPr lang="ja-JP" altLang="ja-JP" sz="1800" b="1" kern="100" dirty="0">
                <a:effectLst/>
                <a:latin typeface="+mn-lt"/>
                <a:ea typeface="游明朝" panose="02020400000000000000" pitchFamily="18" charset="-128"/>
                <a:cs typeface="Times New Roman" panose="02020603050405020304" pitchFamily="18" charset="0"/>
              </a:rPr>
              <a:t>　　　　原発問題住民運動全国連絡センター</a:t>
            </a:r>
            <a:endParaRPr lang="ja-JP" altLang="ja-JP" sz="1800" kern="100" dirty="0">
              <a:effectLst/>
              <a:latin typeface="+mn-lt"/>
              <a:ea typeface="游明朝" panose="02020400000000000000" pitchFamily="18" charset="-128"/>
              <a:cs typeface="Times New Roman" panose="02020603050405020304" pitchFamily="18" charset="0"/>
            </a:endParaRPr>
          </a:p>
          <a:p>
            <a:pPr algn="just">
              <a:buNone/>
            </a:pPr>
            <a:r>
              <a:rPr lang="ja-JP" altLang="ja-JP" sz="1800" kern="100" dirty="0">
                <a:effectLst/>
                <a:latin typeface="+mn-lt"/>
                <a:ea typeface="游明朝" panose="02020400000000000000" pitchFamily="18" charset="-128"/>
                <a:cs typeface="Times New Roman" panose="02020603050405020304" pitchFamily="18" charset="0"/>
              </a:rPr>
              <a:t>　</a:t>
            </a:r>
            <a:endParaRPr lang="en-US" altLang="ja-JP" sz="1800" kern="100" dirty="0">
              <a:effectLst/>
              <a:latin typeface="+mn-lt"/>
              <a:ea typeface="游明朝" panose="02020400000000000000" pitchFamily="18" charset="-128"/>
              <a:cs typeface="Times New Roman" panose="02020603050405020304" pitchFamily="18" charset="0"/>
            </a:endParaRPr>
          </a:p>
          <a:p>
            <a:pPr algn="just">
              <a:buNone/>
            </a:pPr>
            <a:r>
              <a:rPr lang="ja-JP" altLang="en-US" sz="1800" kern="100" dirty="0">
                <a:effectLst/>
                <a:latin typeface="+mn-lt"/>
                <a:ea typeface="游明朝" panose="02020400000000000000" pitchFamily="18" charset="-128"/>
                <a:cs typeface="Times New Roman" panose="02020603050405020304" pitchFamily="18" charset="0"/>
              </a:rPr>
              <a:t>　</a:t>
            </a:r>
            <a:r>
              <a:rPr lang="ja-JP" altLang="ja-JP" sz="1800" kern="100" dirty="0">
                <a:effectLst/>
                <a:latin typeface="+mn-lt"/>
                <a:ea typeface="游明朝" panose="02020400000000000000" pitchFamily="18" charset="-128"/>
                <a:cs typeface="Times New Roman" panose="02020603050405020304" pitchFamily="18" charset="0"/>
              </a:rPr>
              <a:t>本年１月５日に明らかにされた浜岡原発の基準地震動をめぐる不正は、原発の耐震安全性の根幹を揺るがす重大な問題である。</a:t>
            </a:r>
          </a:p>
          <a:p>
            <a:pPr indent="133350" algn="just">
              <a:buNone/>
            </a:pPr>
            <a:r>
              <a:rPr lang="ja-JP" altLang="ja-JP" sz="1800" kern="100" dirty="0">
                <a:effectLst/>
                <a:latin typeface="+mn-lt"/>
                <a:ea typeface="游明朝" panose="02020400000000000000" pitchFamily="18" charset="-128"/>
                <a:cs typeface="Times New Roman" panose="02020603050405020304" pitchFamily="18" charset="0"/>
              </a:rPr>
              <a:t>中部電力は浜岡原発</a:t>
            </a:r>
            <a:r>
              <a:rPr lang="en-US" altLang="ja-JP" sz="1800" kern="100" dirty="0">
                <a:effectLst/>
                <a:latin typeface="+mn-lt"/>
                <a:ea typeface="游明朝" panose="02020400000000000000" pitchFamily="18" charset="-128"/>
                <a:cs typeface="Times New Roman" panose="02020603050405020304" pitchFamily="18" charset="0"/>
              </a:rPr>
              <a:t>3</a:t>
            </a:r>
            <a:r>
              <a:rPr lang="ja-JP" altLang="ja-JP" sz="1800" kern="100" dirty="0">
                <a:effectLst/>
                <a:latin typeface="+mn-lt"/>
                <a:ea typeface="游明朝" panose="02020400000000000000" pitchFamily="18" charset="-128"/>
                <a:cs typeface="Times New Roman" panose="02020603050405020304" pitchFamily="18" charset="0"/>
              </a:rPr>
              <a:t>・</a:t>
            </a:r>
            <a:r>
              <a:rPr lang="en-US" altLang="ja-JP" sz="1800" kern="100" dirty="0">
                <a:effectLst/>
                <a:latin typeface="+mn-lt"/>
                <a:ea typeface="游明朝" panose="02020400000000000000" pitchFamily="18" charset="-128"/>
                <a:cs typeface="Times New Roman" panose="02020603050405020304" pitchFamily="18" charset="0"/>
              </a:rPr>
              <a:t>4</a:t>
            </a:r>
            <a:r>
              <a:rPr lang="ja-JP" altLang="ja-JP" sz="1800" kern="100" dirty="0">
                <a:effectLst/>
                <a:latin typeface="+mn-lt"/>
                <a:ea typeface="游明朝" panose="02020400000000000000" pitchFamily="18" charset="-128"/>
                <a:cs typeface="Times New Roman" panose="02020603050405020304" pitchFamily="18" charset="0"/>
              </a:rPr>
              <a:t>号機を再稼働を急ぐために、新規制基準への適合性を審査する原子力規制委員会に対して、地震動が大きくなると想定される近隣の断層からの地震波について、あらかじめ設定した地震動の範囲に収まるよう代表波を選定していた。さらに</a:t>
            </a:r>
            <a:r>
              <a:rPr lang="en-US" altLang="ja-JP" sz="1800" kern="100" dirty="0">
                <a:effectLst/>
                <a:latin typeface="+mn-lt"/>
                <a:ea typeface="游明朝" panose="02020400000000000000" pitchFamily="18" charset="-128"/>
                <a:cs typeface="Times New Roman" panose="02020603050405020304" pitchFamily="18" charset="0"/>
              </a:rPr>
              <a:t>2025</a:t>
            </a:r>
            <a:r>
              <a:rPr lang="ja-JP" altLang="ja-JP" sz="1800" kern="100" dirty="0">
                <a:effectLst/>
                <a:latin typeface="+mn-lt"/>
                <a:ea typeface="游明朝" panose="02020400000000000000" pitchFamily="18" charset="-128"/>
                <a:cs typeface="Times New Roman" panose="02020603050405020304" pitchFamily="18" charset="0"/>
              </a:rPr>
              <a:t>年の外部通報を受けて規制委員会が命じた調査開始後も、中部電力は地震波データを組替えていた。基準地震動は、想定される大地震によってどのような地震動が発生し、構造物がどのような影響を受けるかを評価し、その結果に基づいて策定すべきものである。ところが中部電力は、原子力土建部に地震波が構造物へ与える影響を評価させ、「</a:t>
            </a:r>
            <a:r>
              <a:rPr lang="en-US" altLang="ja-JP" sz="1800" kern="100" dirty="0">
                <a:effectLst/>
                <a:latin typeface="+mn-lt"/>
                <a:ea typeface="游明朝" panose="02020400000000000000" pitchFamily="18" charset="-128"/>
                <a:cs typeface="Times New Roman" panose="02020603050405020304" pitchFamily="18" charset="0"/>
              </a:rPr>
              <a:t>○</a:t>
            </a:r>
            <a:r>
              <a:rPr lang="ja-JP" altLang="ja-JP" sz="1800" kern="100" dirty="0">
                <a:effectLst/>
                <a:latin typeface="+mn-lt"/>
                <a:ea typeface="游明朝" panose="02020400000000000000" pitchFamily="18" charset="-128"/>
                <a:cs typeface="Times New Roman" panose="02020603050405020304" pitchFamily="18" charset="0"/>
              </a:rPr>
              <a:t>」「</a:t>
            </a:r>
            <a:r>
              <a:rPr lang="en-US" altLang="ja-JP" sz="1800" kern="100" dirty="0">
                <a:effectLst/>
                <a:latin typeface="+mn-lt"/>
                <a:ea typeface="游明朝" panose="02020400000000000000" pitchFamily="18" charset="-128"/>
                <a:cs typeface="Times New Roman" panose="02020603050405020304" pitchFamily="18" charset="0"/>
              </a:rPr>
              <a:t>△</a:t>
            </a:r>
            <a:r>
              <a:rPr lang="ja-JP" altLang="ja-JP" sz="1800" kern="100" dirty="0">
                <a:effectLst/>
                <a:latin typeface="+mn-lt"/>
                <a:ea typeface="游明朝" panose="02020400000000000000" pitchFamily="18" charset="-128"/>
                <a:cs typeface="Times New Roman" panose="02020603050405020304" pitchFamily="18" charset="0"/>
              </a:rPr>
              <a:t>」「</a:t>
            </a:r>
            <a:r>
              <a:rPr lang="en-US" altLang="ja-JP" sz="1800" kern="100" dirty="0">
                <a:effectLst/>
                <a:latin typeface="+mn-lt"/>
                <a:ea typeface="游明朝" panose="02020400000000000000" pitchFamily="18" charset="-128"/>
                <a:cs typeface="Times New Roman" panose="02020603050405020304" pitchFamily="18" charset="0"/>
              </a:rPr>
              <a:t>×</a:t>
            </a:r>
            <a:r>
              <a:rPr lang="ja-JP" altLang="ja-JP" sz="1800" kern="100" dirty="0">
                <a:effectLst/>
                <a:latin typeface="+mn-lt"/>
                <a:ea typeface="游明朝" panose="02020400000000000000" pitchFamily="18" charset="-128"/>
                <a:cs typeface="Times New Roman" panose="02020603050405020304" pitchFamily="18" charset="0"/>
              </a:rPr>
              <a:t>」に分類。その結果を代表波の選定に反映させ、望ましい地震波が得られない場合には、委託業者に最大２万波近い再計算を行わせていた。</a:t>
            </a:r>
          </a:p>
          <a:p>
            <a:pPr indent="133350" algn="just">
              <a:buNone/>
            </a:pPr>
            <a:r>
              <a:rPr lang="ja-JP" altLang="ja-JP" sz="1800" kern="100" dirty="0">
                <a:effectLst/>
                <a:latin typeface="+mn-lt"/>
                <a:ea typeface="游明朝" panose="02020400000000000000" pitchFamily="18" charset="-128"/>
                <a:cs typeface="Times New Roman" panose="02020603050405020304" pitchFamily="18" charset="0"/>
              </a:rPr>
              <a:t>これは「巨大地震に浜岡原発が耐えられるか」を検証するのではなく、「浜岡原発が耐えられる地震動」を探すという本末転倒の行為である。</a:t>
            </a:r>
            <a:endParaRPr lang="en-US" altLang="ja-JP" sz="1800" kern="100" dirty="0">
              <a:effectLst/>
              <a:latin typeface="+mn-lt"/>
              <a:ea typeface="游明朝" panose="02020400000000000000" pitchFamily="18" charset="-128"/>
              <a:cs typeface="Times New Roman" panose="02020603050405020304" pitchFamily="18" charset="0"/>
            </a:endParaRPr>
          </a:p>
          <a:p>
            <a:pPr algn="just">
              <a:buNone/>
            </a:pPr>
            <a:r>
              <a:rPr lang="ja-JP" altLang="en-US" kern="100" dirty="0">
                <a:ea typeface="游明朝" panose="02020400000000000000" pitchFamily="18" charset="-128"/>
                <a:cs typeface="Times New Roman" panose="02020603050405020304" pitchFamily="18" charset="0"/>
              </a:rPr>
              <a:t>　</a:t>
            </a:r>
            <a:r>
              <a:rPr lang="ja-JP" altLang="ja-JP" kern="100" dirty="0">
                <a:ea typeface="游明朝" panose="02020400000000000000" pitchFamily="18" charset="-128"/>
                <a:cs typeface="Times New Roman" panose="02020603050405020304" pitchFamily="18" charset="0"/>
              </a:rPr>
              <a:t>問題は基準地震動だけではない。耐震解析でも、原子炉建屋の地震応答を小さくするための減衰の扱いや、取水系構造物の変形を小さく評価するインターフェース要素の導入など、安全性を高く見せる手法を用いてきた。基準地震動では不都合な地震波を排除し、耐震解析では応答や変形を小さく評価する。両者の根底には、住民</a:t>
            </a:r>
            <a:r>
              <a:rPr lang="en-US" altLang="ja-JP" kern="100" dirty="0">
                <a:ea typeface="游明朝" panose="02020400000000000000" pitchFamily="18" charset="-128"/>
                <a:cs typeface="Times New Roman" panose="02020603050405020304" pitchFamily="18" charset="0"/>
              </a:rPr>
              <a:t>/</a:t>
            </a:r>
            <a:r>
              <a:rPr lang="ja-JP" altLang="ja-JP" kern="100" dirty="0">
                <a:ea typeface="游明朝" panose="02020400000000000000" pitchFamily="18" charset="-128"/>
                <a:cs typeface="Times New Roman" panose="02020603050405020304" pitchFamily="18" charset="0"/>
              </a:rPr>
              <a:t>国民の安全にとって重要な安全性を無視し、再稼働を優先する姿勢がある</a:t>
            </a:r>
          </a:p>
        </p:txBody>
      </p:sp>
    </p:spTree>
    <p:extLst>
      <p:ext uri="{BB962C8B-B14F-4D97-AF65-F5344CB8AC3E}">
        <p14:creationId xmlns:p14="http://schemas.microsoft.com/office/powerpoint/2010/main" val="3939399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0EE0BE4-8566-9515-7BCF-1D334E809CED}"/>
              </a:ext>
            </a:extLst>
          </p:cNvPr>
          <p:cNvSpPr txBox="1"/>
          <p:nvPr/>
        </p:nvSpPr>
        <p:spPr>
          <a:xfrm>
            <a:off x="457199" y="335845"/>
            <a:ext cx="10963469" cy="5078313"/>
          </a:xfrm>
          <a:prstGeom prst="rect">
            <a:avLst/>
          </a:prstGeom>
          <a:noFill/>
        </p:spPr>
        <p:txBody>
          <a:bodyPr wrap="square">
            <a:spAutoFit/>
          </a:bodyPr>
          <a:lstStyle/>
          <a:p>
            <a:pPr algn="just">
              <a:buNone/>
            </a:pPr>
            <a:r>
              <a:rPr lang="ja-JP" altLang="en-US" sz="1800" kern="100" dirty="0">
                <a:effectLst/>
                <a:latin typeface="+mn-lt"/>
                <a:ea typeface="游明朝" panose="02020400000000000000" pitchFamily="18" charset="-128"/>
                <a:cs typeface="Times New Roman" panose="02020603050405020304" pitchFamily="18" charset="0"/>
              </a:rPr>
              <a:t>　</a:t>
            </a:r>
            <a:r>
              <a:rPr lang="ja-JP" altLang="ja-JP" sz="1800" kern="100" dirty="0">
                <a:effectLst/>
                <a:latin typeface="+mn-lt"/>
                <a:ea typeface="游明朝" panose="02020400000000000000" pitchFamily="18" charset="-128"/>
                <a:cs typeface="Times New Roman" panose="02020603050405020304" pitchFamily="18" charset="0"/>
              </a:rPr>
              <a:t>代表波選定の品質管理も極めて杜撰だった。正式な業務委託仕様書がなく、選定根拠も文書化されていなかった。こうした捏造は遅くとも２０１２年から続いていたとされる。さらに、液状化によるＲＣＷＳ基礎の破壊の可能性や連携トンネルついても、長年にわたり隠蔽してきた疑いがある。</a:t>
            </a:r>
          </a:p>
          <a:p>
            <a:pPr algn="just">
              <a:buNone/>
            </a:pPr>
            <a:r>
              <a:rPr lang="ja-JP" altLang="ja-JP" sz="1800" kern="100" dirty="0">
                <a:effectLst/>
                <a:latin typeface="+mn-lt"/>
                <a:ea typeface="游明朝" panose="02020400000000000000" pitchFamily="18" charset="-128"/>
                <a:cs typeface="Times New Roman" panose="02020603050405020304" pitchFamily="18" charset="0"/>
              </a:rPr>
              <a:t>　</a:t>
            </a:r>
            <a:r>
              <a:rPr lang="en-US" altLang="ja-JP" sz="1800" kern="100" dirty="0">
                <a:effectLst/>
                <a:latin typeface="+mn-lt"/>
                <a:ea typeface="游明朝" panose="02020400000000000000" pitchFamily="18" charset="-128"/>
                <a:cs typeface="Times New Roman" panose="02020603050405020304" pitchFamily="18" charset="0"/>
              </a:rPr>
              <a:t>Mw</a:t>
            </a:r>
            <a:r>
              <a:rPr lang="ja-JP" altLang="ja-JP" sz="1800" kern="100" dirty="0">
                <a:effectLst/>
                <a:latin typeface="+mn-lt"/>
                <a:ea typeface="游明朝" panose="02020400000000000000" pitchFamily="18" charset="-128"/>
                <a:cs typeface="Times New Roman" panose="02020603050405020304" pitchFamily="18" charset="0"/>
              </a:rPr>
              <a:t>９･０相当の巨大地震が想定される浜岡原発で、なぜ原発の重要構造物への影響が大きな地震波を排除したのか。この基準地震動のデータ捏造</a:t>
            </a:r>
            <a:r>
              <a:rPr lang="en-US" altLang="ja-JP" sz="1800" kern="100" dirty="0">
                <a:effectLst/>
                <a:latin typeface="+mn-lt"/>
                <a:ea typeface="游明朝" panose="02020400000000000000" pitchFamily="18" charset="-128"/>
                <a:cs typeface="Times New Roman" panose="02020603050405020304" pitchFamily="18" charset="0"/>
              </a:rPr>
              <a:t>/</a:t>
            </a:r>
            <a:r>
              <a:rPr lang="ja-JP" altLang="ja-JP" sz="1800" kern="100" dirty="0">
                <a:effectLst/>
                <a:latin typeface="+mn-lt"/>
                <a:ea typeface="游明朝" panose="02020400000000000000" pitchFamily="18" charset="-128"/>
                <a:cs typeface="Times New Roman" panose="02020603050405020304" pitchFamily="18" charset="0"/>
              </a:rPr>
              <a:t>不正は原発の安全性より、経済的利益を優先した結果である。問われているのは一部担当者の責任ではなく、中部電力という組織そのものである。設置した調査委員会の報告を受け、</a:t>
            </a:r>
            <a:r>
              <a:rPr lang="en-US" altLang="ja-JP" sz="1800" kern="100" dirty="0">
                <a:effectLst/>
                <a:latin typeface="+mn-lt"/>
                <a:ea typeface="游明朝" panose="02020400000000000000" pitchFamily="18" charset="-128"/>
                <a:cs typeface="Times New Roman" panose="02020603050405020304" pitchFamily="18" charset="0"/>
              </a:rPr>
              <a:t>3</a:t>
            </a:r>
            <a:r>
              <a:rPr lang="ja-JP" altLang="ja-JP" sz="1800" kern="100" dirty="0">
                <a:effectLst/>
                <a:latin typeface="+mn-lt"/>
                <a:ea typeface="游明朝" panose="02020400000000000000" pitchFamily="18" charset="-128"/>
                <a:cs typeface="Times New Roman" panose="02020603050405020304" pitchFamily="18" charset="0"/>
              </a:rPr>
              <a:t>・</a:t>
            </a:r>
            <a:r>
              <a:rPr lang="en-US" altLang="ja-JP" sz="1800" kern="100" dirty="0">
                <a:effectLst/>
                <a:latin typeface="+mn-lt"/>
                <a:ea typeface="游明朝" panose="02020400000000000000" pitchFamily="18" charset="-128"/>
                <a:cs typeface="Times New Roman" panose="02020603050405020304" pitchFamily="18" charset="0"/>
              </a:rPr>
              <a:t>4</a:t>
            </a:r>
            <a:r>
              <a:rPr lang="ja-JP" altLang="ja-JP" sz="1800" kern="100" dirty="0">
                <a:effectLst/>
                <a:latin typeface="+mn-lt"/>
                <a:ea typeface="游明朝" panose="02020400000000000000" pitchFamily="18" charset="-128"/>
                <a:cs typeface="Times New Roman" panose="02020603050405020304" pitchFamily="18" charset="0"/>
              </a:rPr>
              <a:t>号機の再稼働審査申請を取り下げ、トップが辞任したが、その会見であらためての申請を明言した。</a:t>
            </a:r>
          </a:p>
          <a:p>
            <a:pPr indent="133350" algn="just">
              <a:buNone/>
            </a:pPr>
            <a:r>
              <a:rPr lang="ja-JP" altLang="ja-JP" sz="1800" kern="100" dirty="0">
                <a:effectLst/>
                <a:latin typeface="+mn-lt"/>
                <a:ea typeface="游明朝" panose="02020400000000000000" pitchFamily="18" charset="-128"/>
                <a:cs typeface="Times New Roman" panose="02020603050405020304" pitchFamily="18" charset="0"/>
              </a:rPr>
              <a:t>原発問題住民運動全国連絡センターは、中部電力が再稼働申請をやめ、すべての原子炉を廃炉にすることを強く求める。</a:t>
            </a:r>
            <a:endParaRPr lang="en-US" altLang="ja-JP" sz="1800" kern="100" dirty="0">
              <a:effectLst/>
              <a:latin typeface="+mn-lt"/>
              <a:ea typeface="游明朝" panose="02020400000000000000" pitchFamily="18" charset="-128"/>
              <a:cs typeface="Times New Roman" panose="02020603050405020304" pitchFamily="18" charset="0"/>
            </a:endParaRPr>
          </a:p>
          <a:p>
            <a:pPr indent="133350" algn="just">
              <a:buNone/>
            </a:pPr>
            <a:r>
              <a:rPr lang="ja-JP" altLang="ja-JP" kern="100" dirty="0">
                <a:ea typeface="游明朝" panose="02020400000000000000" pitchFamily="18" charset="-128"/>
                <a:cs typeface="Times New Roman" panose="02020603050405020304" pitchFamily="18" charset="0"/>
              </a:rPr>
              <a:t>原子力規制委員会は、この中部電力による浜岡原発</a:t>
            </a:r>
            <a:r>
              <a:rPr lang="en-US" altLang="ja-JP" kern="100" dirty="0">
                <a:ea typeface="游明朝" panose="02020400000000000000" pitchFamily="18" charset="-128"/>
                <a:cs typeface="Times New Roman" panose="02020603050405020304" pitchFamily="18" charset="0"/>
              </a:rPr>
              <a:t>3</a:t>
            </a:r>
            <a:r>
              <a:rPr lang="ja-JP" altLang="ja-JP" kern="100" dirty="0">
                <a:ea typeface="游明朝" panose="02020400000000000000" pitchFamily="18" charset="-128"/>
                <a:cs typeface="Times New Roman" panose="02020603050405020304" pitchFamily="18" charset="0"/>
              </a:rPr>
              <a:t>・</a:t>
            </a:r>
            <a:r>
              <a:rPr lang="en-US" altLang="ja-JP" kern="100" dirty="0">
                <a:ea typeface="游明朝" panose="02020400000000000000" pitchFamily="18" charset="-128"/>
                <a:cs typeface="Times New Roman" panose="02020603050405020304" pitchFamily="18" charset="0"/>
              </a:rPr>
              <a:t>4</a:t>
            </a:r>
            <a:r>
              <a:rPr lang="ja-JP" altLang="ja-JP" kern="100" dirty="0">
                <a:ea typeface="游明朝" panose="02020400000000000000" pitchFamily="18" charset="-128"/>
                <a:cs typeface="Times New Roman" panose="02020603050405020304" pitchFamily="18" charset="0"/>
              </a:rPr>
              <a:t>号機の基準地震動にかかる不正を見抜けず、</a:t>
            </a:r>
            <a:r>
              <a:rPr lang="en-US" altLang="ja-JP" kern="100" dirty="0">
                <a:ea typeface="游明朝" panose="02020400000000000000" pitchFamily="18" charset="-128"/>
                <a:cs typeface="Times New Roman" panose="02020603050405020304" pitchFamily="18" charset="0"/>
              </a:rPr>
              <a:t>2023</a:t>
            </a:r>
            <a:r>
              <a:rPr lang="ja-JP" altLang="ja-JP" kern="100" dirty="0">
                <a:ea typeface="游明朝" panose="02020400000000000000" pitchFamily="18" charset="-128"/>
                <a:cs typeface="Times New Roman" panose="02020603050405020304" pitchFamily="18" charset="0"/>
              </a:rPr>
              <a:t>年には新規制基準に照らしてその基準地震動を概ね妥当と判断した。　福島原発事故後、規制委員会の規制基準に適合しているとの判断の下で日本ではすでに</a:t>
            </a:r>
            <a:r>
              <a:rPr lang="en-US" altLang="ja-JP" kern="100" dirty="0">
                <a:ea typeface="游明朝" panose="02020400000000000000" pitchFamily="18" charset="-128"/>
                <a:cs typeface="Times New Roman" panose="02020603050405020304" pitchFamily="18" charset="0"/>
              </a:rPr>
              <a:t>15</a:t>
            </a:r>
            <a:r>
              <a:rPr lang="ja-JP" altLang="ja-JP" kern="100" dirty="0">
                <a:ea typeface="游明朝" panose="02020400000000000000" pitchFamily="18" charset="-128"/>
                <a:cs typeface="Times New Roman" panose="02020603050405020304" pitchFamily="18" charset="0"/>
              </a:rPr>
              <a:t>基の原発が再稼働している。規制委員会は、浜岡原発に限らず、原発事業者から提出される資料に基づくこれらの規制基準に適合しているとした判断が妥当であったという論拠を示さねばならない。現在の規制委員会では原発事業者から出された地震動と構造物の安全性にかかる評価における不正、過小評価を見抜く力量が無いことは明らかである。原子力発電所の安全性を一層高めるために、規制庁・規制委員会における安全審査体制の抜本的な拡充、改善を求める。</a:t>
            </a:r>
            <a:endParaRPr lang="ja-JP" altLang="ja-JP"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693143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0D5309F-8575-F07D-7245-AB64472A9E1C}"/>
              </a:ext>
            </a:extLst>
          </p:cNvPr>
          <p:cNvSpPr txBox="1"/>
          <p:nvPr/>
        </p:nvSpPr>
        <p:spPr>
          <a:xfrm>
            <a:off x="755780" y="615820"/>
            <a:ext cx="10580914" cy="4124206"/>
          </a:xfrm>
          <a:prstGeom prst="rect">
            <a:avLst/>
          </a:prstGeom>
          <a:noFill/>
        </p:spPr>
        <p:txBody>
          <a:bodyPr wrap="square" rtlCol="0">
            <a:spAutoFit/>
          </a:bodyPr>
          <a:lstStyle/>
          <a:p>
            <a:r>
              <a:rPr kumimoji="1" lang="en-US" altLang="ja-JP" sz="2800" b="1" dirty="0"/>
              <a:t>5</a:t>
            </a:r>
            <a:r>
              <a:rPr kumimoji="1" lang="ja-JP" altLang="en-US" sz="2800" b="1" dirty="0"/>
              <a:t>．　次年度総会日程ならびに東電・省庁交渉について</a:t>
            </a:r>
            <a:endParaRPr kumimoji="1" lang="en-US" altLang="ja-JP" sz="2800" b="1" dirty="0"/>
          </a:p>
          <a:p>
            <a:endParaRPr lang="en-US" altLang="ja-JP" b="1" dirty="0"/>
          </a:p>
          <a:p>
            <a:r>
              <a:rPr kumimoji="1" lang="en-US" altLang="ja-JP" dirty="0"/>
              <a:t>2</a:t>
            </a:r>
            <a:r>
              <a:rPr kumimoji="1" lang="ja-JP" altLang="en-US" dirty="0"/>
              <a:t>月もしくは</a:t>
            </a:r>
            <a:r>
              <a:rPr kumimoji="1" lang="en-US" altLang="ja-JP" dirty="0"/>
              <a:t>3</a:t>
            </a:r>
            <a:r>
              <a:rPr kumimoji="1" lang="ja-JP" altLang="en-US" dirty="0"/>
              <a:t>月</a:t>
            </a:r>
            <a:endParaRPr kumimoji="1" lang="en-US" altLang="ja-JP" dirty="0"/>
          </a:p>
          <a:p>
            <a:r>
              <a:rPr kumimoji="1" lang="ja-JP" altLang="en-US" dirty="0"/>
              <a:t>　自治体議会の日程との関係で、検討</a:t>
            </a:r>
            <a:endParaRPr kumimoji="1" lang="en-US" altLang="ja-JP" dirty="0"/>
          </a:p>
          <a:p>
            <a:r>
              <a:rPr kumimoji="1" lang="ja-JP" altLang="en-US" dirty="0"/>
              <a:t>　　総会への代表委員会報告の検討</a:t>
            </a:r>
            <a:endParaRPr kumimoji="1" lang="en-US" altLang="ja-JP" dirty="0"/>
          </a:p>
          <a:p>
            <a:r>
              <a:rPr kumimoji="1" lang="ja-JP" altLang="en-US" dirty="0"/>
              <a:t>　　原住連運動の基本的方向に関わって、「</a:t>
            </a:r>
            <a:r>
              <a:rPr kumimoji="1" lang="en-US" altLang="ja-JP" dirty="0"/>
              <a:t>6</a:t>
            </a:r>
            <a:r>
              <a:rPr kumimoji="1" lang="ja-JP" altLang="en-US" dirty="0"/>
              <a:t>重の危険」の再検討</a:t>
            </a:r>
            <a:endParaRPr kumimoji="1" lang="en-US" altLang="ja-JP" dirty="0"/>
          </a:p>
          <a:p>
            <a:endParaRPr lang="en-US" altLang="ja-JP" dirty="0"/>
          </a:p>
          <a:p>
            <a:r>
              <a:rPr kumimoji="1" lang="ja-JP" altLang="en-US" dirty="0"/>
              <a:t>東電、もしくは中部電力との交渉</a:t>
            </a:r>
            <a:endParaRPr kumimoji="1" lang="en-US" altLang="ja-JP" dirty="0"/>
          </a:p>
          <a:p>
            <a:r>
              <a:rPr kumimoji="1" lang="ja-JP" altLang="en-US" dirty="0"/>
              <a:t>　　電事連？</a:t>
            </a:r>
            <a:endParaRPr kumimoji="1" lang="en-US" altLang="ja-JP" dirty="0"/>
          </a:p>
          <a:p>
            <a:r>
              <a:rPr kumimoji="1" lang="ja-JP" altLang="en-US" dirty="0"/>
              <a:t>　　</a:t>
            </a:r>
            <a:r>
              <a:rPr kumimoji="1" lang="en-US" altLang="ja-JP" dirty="0"/>
              <a:t>NUMO</a:t>
            </a:r>
            <a:r>
              <a:rPr kumimoji="1" lang="ja-JP" altLang="en-US" dirty="0"/>
              <a:t>？</a:t>
            </a:r>
            <a:endParaRPr kumimoji="1" lang="en-US" altLang="ja-JP" dirty="0"/>
          </a:p>
          <a:p>
            <a:r>
              <a:rPr kumimoji="1" lang="ja-JP" altLang="en-US" dirty="0"/>
              <a:t>　経産省もしくは資源エネ庁</a:t>
            </a:r>
            <a:endParaRPr kumimoji="1" lang="en-US" altLang="ja-JP" dirty="0"/>
          </a:p>
          <a:p>
            <a:r>
              <a:rPr kumimoji="1" lang="ja-JP" altLang="en-US" dirty="0"/>
              <a:t>　規制委員会</a:t>
            </a:r>
            <a:endParaRPr kumimoji="1" lang="en-US" altLang="ja-JP" dirty="0"/>
          </a:p>
          <a:p>
            <a:endParaRPr lang="en-US" altLang="ja-JP" dirty="0"/>
          </a:p>
          <a:p>
            <a:r>
              <a:rPr kumimoji="1" lang="ja-JP" altLang="en-US" dirty="0"/>
              <a:t>原住連の組織的状況について</a:t>
            </a:r>
          </a:p>
        </p:txBody>
      </p:sp>
    </p:spTree>
    <p:extLst>
      <p:ext uri="{BB962C8B-B14F-4D97-AF65-F5344CB8AC3E}">
        <p14:creationId xmlns:p14="http://schemas.microsoft.com/office/powerpoint/2010/main" val="552194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007FC81E-4DCB-2590-412F-53FA18DDA286}"/>
              </a:ext>
            </a:extLst>
          </p:cNvPr>
          <p:cNvSpPr txBox="1"/>
          <p:nvPr/>
        </p:nvSpPr>
        <p:spPr>
          <a:xfrm>
            <a:off x="128296" y="289249"/>
            <a:ext cx="12063704" cy="6109365"/>
          </a:xfrm>
          <a:prstGeom prst="rect">
            <a:avLst/>
          </a:prstGeom>
          <a:noFill/>
        </p:spPr>
        <p:txBody>
          <a:bodyPr wrap="square">
            <a:spAutoFit/>
          </a:bodyPr>
          <a:lstStyle/>
          <a:p>
            <a:pPr algn="ctr"/>
            <a:r>
              <a:rPr lang="en-US" altLang="ja-JP" sz="2800" b="1" dirty="0"/>
              <a:t>6</a:t>
            </a:r>
            <a:r>
              <a:rPr lang="ja-JP" altLang="en-US" sz="2800" b="1" dirty="0"/>
              <a:t>．原住連『6重の危険』の今日的な発展　</a:t>
            </a:r>
          </a:p>
          <a:p>
            <a:pPr algn="r"/>
            <a:endParaRPr lang="ja-JP" altLang="en-US" sz="2800" dirty="0"/>
          </a:p>
          <a:p>
            <a:r>
              <a:rPr lang="ja-JP" altLang="en-US" sz="1400" dirty="0"/>
              <a:t>　岸田政権以降の「原発回帰」への政策転換や国際情勢（ウクライナ侵攻等による原発への攻撃リスク）、気候変動問題、電力市場の自由化の見直しなど、今日の状況を踏まえ、これまでの「6重の危険」について再構成・再定義を試みる。（持田）</a:t>
            </a:r>
            <a:endParaRPr lang="en-US" altLang="ja-JP" sz="1400" dirty="0"/>
          </a:p>
          <a:p>
            <a:endParaRPr lang="ja-JP" altLang="en-US" dirty="0"/>
          </a:p>
          <a:p>
            <a:r>
              <a:rPr lang="ja-JP" altLang="en-US" b="1" dirty="0"/>
              <a:t>1. 未確立技術と経年劣化の危険</a:t>
            </a:r>
          </a:p>
          <a:p>
            <a:pPr>
              <a:lnSpc>
                <a:spcPts val="2160"/>
              </a:lnSpc>
            </a:pPr>
            <a:r>
              <a:rPr lang="ja-JP" altLang="en-US" dirty="0"/>
              <a:t>　</a:t>
            </a:r>
            <a:r>
              <a:rPr lang="ja-JP" altLang="en-US" sz="1400" dirty="0"/>
              <a:t>「60年超運転」の解禁に伴い、金属やコンクリートなどの機器・構造物の経年劣化リスクが飛躍的に増大している。</a:t>
            </a:r>
          </a:p>
          <a:p>
            <a:pPr>
              <a:lnSpc>
                <a:spcPts val="2160"/>
              </a:lnSpc>
            </a:pPr>
            <a:r>
              <a:rPr lang="ja-JP" altLang="en-US" sz="1400" dirty="0"/>
              <a:t>　ベテラン技術者・保全技能者の退職・高齢化が進む一方で、人材の継承が十分に図られておらず、現場の保全品質や苛酷事故対応能力の低下が懸念される。</a:t>
            </a:r>
          </a:p>
          <a:p>
            <a:r>
              <a:rPr lang="ja-JP" altLang="en-US" b="1" dirty="0"/>
              <a:t>2. 超巨大地震・複合災害の危険</a:t>
            </a:r>
          </a:p>
          <a:p>
            <a:r>
              <a:rPr lang="ja-JP" altLang="en-US" dirty="0"/>
              <a:t>　</a:t>
            </a:r>
            <a:r>
              <a:rPr lang="ja-JP" altLang="en-US" sz="1400" dirty="0"/>
              <a:t>南海トラフ巨大地震などの超巨大地震の切迫性に加え、能登半島地震などに見られたような、想定を超える地盤隆起、敷地の液状化、複数の活断層が連動する複合断層破壊の危険性が明らかになっている。</a:t>
            </a:r>
          </a:p>
          <a:p>
            <a:r>
              <a:rPr lang="ja-JP" altLang="en-US" b="1" dirty="0"/>
              <a:t>3. 避難不能と集中立地の危険</a:t>
            </a:r>
          </a:p>
          <a:p>
            <a:r>
              <a:rPr lang="ja-JP" altLang="en-US" dirty="0"/>
              <a:t>　</a:t>
            </a:r>
            <a:r>
              <a:rPr lang="ja-JP" altLang="en-US" sz="1400" dirty="0"/>
              <a:t>地震や津波、さらには豪雪や土砂崩れなどの自然災害が複合的に発生した場合、道路の遮断や地域の孤立が生じ、実質的に「避難不可能」となる現実がある。</a:t>
            </a:r>
          </a:p>
          <a:p>
            <a:r>
              <a:rPr lang="ja-JP" altLang="en-US" sz="1400" dirty="0"/>
              <a:t>　 同一敷地に複数基が集中立地していることにより、福島第一原発事故の教訓が示すとおり、大事故が起これば「同時苛酷事故」に至る甚大なリスクを抱えている。</a:t>
            </a:r>
          </a:p>
          <a:p>
            <a:r>
              <a:rPr lang="ja-JP" altLang="en-US" b="1" dirty="0"/>
              <a:t>4. 最終処分費用増大と経営破綻の危険</a:t>
            </a:r>
          </a:p>
          <a:p>
            <a:r>
              <a:rPr lang="ja-JP" altLang="en-US" sz="1400" dirty="0"/>
              <a:t>　 巨額の安全対策費や廃炉費用に加え、高レベル放射性廃棄物の最終処分（バックエンド）費用がさらに膨らみ、経済合理性が完全に破綻している。</a:t>
            </a:r>
          </a:p>
          <a:p>
            <a:r>
              <a:rPr lang="ja-JP" altLang="en-US" sz="1400" dirty="0"/>
              <a:t>　重大事故が発生すれば電力会社は経営破綻を免れず、まさに「国策民営」の限界を露呈することになる。結果として、国民への電気料金の転嫁や巨額の国費（税金）投入が拡大する懸念が消えない。</a:t>
            </a:r>
            <a:endParaRPr lang="en-US" altLang="ja-JP" sz="1400" dirty="0"/>
          </a:p>
          <a:p>
            <a:endParaRPr lang="en-US" altLang="ja-JP" sz="1400" dirty="0"/>
          </a:p>
          <a:p>
            <a:r>
              <a:rPr lang="ja-JP" altLang="en-US" sz="1400" dirty="0"/>
              <a:t>　　　　　　　　　　　　　　　　　　　　　　　　　　　　　　　　　　　　　　　　　次ページへ続く</a:t>
            </a:r>
          </a:p>
        </p:txBody>
      </p:sp>
    </p:spTree>
    <p:extLst>
      <p:ext uri="{BB962C8B-B14F-4D97-AF65-F5344CB8AC3E}">
        <p14:creationId xmlns:p14="http://schemas.microsoft.com/office/powerpoint/2010/main" val="2494281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72D2CD6F-9B8E-1405-191C-0F82AFAD1031}"/>
              </a:ext>
            </a:extLst>
          </p:cNvPr>
          <p:cNvSpPr txBox="1"/>
          <p:nvPr/>
        </p:nvSpPr>
        <p:spPr>
          <a:xfrm>
            <a:off x="251927" y="201276"/>
            <a:ext cx="11439330" cy="6494085"/>
          </a:xfrm>
          <a:prstGeom prst="rect">
            <a:avLst/>
          </a:prstGeom>
          <a:noFill/>
        </p:spPr>
        <p:txBody>
          <a:bodyPr wrap="square">
            <a:spAutoFit/>
          </a:bodyPr>
          <a:lstStyle/>
          <a:p>
            <a:r>
              <a:rPr lang="ja-JP" altLang="en-US" sz="1800" b="1" dirty="0"/>
              <a:t>5. 推進と規制の癒着、無責任の危険</a:t>
            </a:r>
          </a:p>
          <a:p>
            <a:r>
              <a:rPr lang="ja-JP" altLang="en-US" sz="1800" dirty="0"/>
              <a:t>　</a:t>
            </a:r>
            <a:r>
              <a:rPr lang="ja-JP" altLang="en-US" sz="1400" dirty="0"/>
              <a:t>「規制の枠組み」自体を緩和し、原発の運転延長や推進を国家主導で強行する行政の姿勢がある。</a:t>
            </a:r>
          </a:p>
          <a:p>
            <a:r>
              <a:rPr lang="ja-JP" altLang="en-US" sz="1400" dirty="0"/>
              <a:t>　財政的な交付金や文献調査の補助金等を用いて、立地自治体や周辺自治体の自主的な判断を歪める誘導が行われている。</a:t>
            </a:r>
          </a:p>
          <a:p>
            <a:r>
              <a:rPr lang="ja-JP" altLang="en-US" sz="1400" dirty="0"/>
              <a:t>　最も重大な安全確保の要である避難計画の策定・担保責任を国が負わず、自治体や住民に責任を押し付けるという無責任な構造が存在する。</a:t>
            </a:r>
          </a:p>
          <a:p>
            <a:r>
              <a:rPr lang="ja-JP" altLang="en-US" sz="1800" b="1" dirty="0"/>
              <a:t>6. 武力攻撃、テロ、有事の危険</a:t>
            </a:r>
          </a:p>
          <a:p>
            <a:r>
              <a:rPr lang="ja-JP" altLang="en-US" sz="1400" dirty="0"/>
              <a:t>　ドローン技術の急速な発達や実戦投入により、「原発が戦争やテロの直接的な標的になるリスク」が現実味を帯びている。</a:t>
            </a:r>
          </a:p>
          <a:p>
            <a:r>
              <a:rPr lang="ja-JP" altLang="en-US" sz="1400" dirty="0"/>
              <a:t>　ミサイル攻撃、ドローンによるテロ攻撃、さらには制御システムへのサイバー攻撃などに対して、原発がいかに脆弱であるかという深刻な課題を突きつけられている。</a:t>
            </a:r>
            <a:endParaRPr lang="en-US" altLang="ja-JP" sz="1400" dirty="0"/>
          </a:p>
          <a:p>
            <a:r>
              <a:rPr lang="ja-JP" altLang="en-US" sz="1400" dirty="0"/>
              <a:t>　　　　　　　　　　　　　　　　　　　　　　　　　　　　　　　　　　　　　　　　　　　　以上</a:t>
            </a:r>
            <a:endParaRPr lang="en-US" altLang="ja-JP" sz="1400" dirty="0"/>
          </a:p>
          <a:p>
            <a:r>
              <a:rPr lang="ja-JP" altLang="en-US" sz="1400" dirty="0"/>
              <a:t>ーーーーーーーーーーーーーーーー</a:t>
            </a:r>
            <a:endParaRPr lang="en-US" altLang="ja-JP" sz="1400" dirty="0"/>
          </a:p>
          <a:p>
            <a:r>
              <a:rPr lang="ja-JP" altLang="en-US" b="1" dirty="0"/>
              <a:t>伊東さん素案「日本の原発立地は許されない」</a:t>
            </a:r>
          </a:p>
          <a:p>
            <a:endParaRPr lang="ja-JP" altLang="en-US" sz="1400" dirty="0"/>
          </a:p>
          <a:p>
            <a:r>
              <a:rPr lang="en-US" altLang="ja-JP" sz="1600" b="1" dirty="0"/>
              <a:t>1</a:t>
            </a:r>
            <a:r>
              <a:rPr lang="ja-JP" altLang="en-US" sz="1600" b="1" dirty="0"/>
              <a:t>． 東電福島第一原発の過酷事故発生を繰り返してはならない。</a:t>
            </a:r>
          </a:p>
          <a:p>
            <a:r>
              <a:rPr lang="ja-JP" altLang="en-US" sz="1400" dirty="0"/>
              <a:t>　事故発生により福島県民はじめ全国各地から数十万人の避難する人々を生み出した。事故から</a:t>
            </a:r>
            <a:r>
              <a:rPr lang="en-US" altLang="ja-JP" sz="1400" dirty="0"/>
              <a:t>15</a:t>
            </a:r>
            <a:r>
              <a:rPr lang="ja-JP" altLang="en-US" sz="1400" dirty="0"/>
              <a:t>年経っても</a:t>
            </a:r>
            <a:r>
              <a:rPr lang="en-US" altLang="ja-JP" sz="1400" dirty="0"/>
              <a:t>5</a:t>
            </a:r>
            <a:r>
              <a:rPr lang="ja-JP" altLang="en-US" sz="1400" dirty="0"/>
              <a:t>万人以上の人々が福島に戻れず、福島の諸産業も深い痛手から回復できないでいる。敷地を元の状態にするためには数百年待たなければならない。文字通り「豊かな国土の喪失」をもたらしている。復旧・復興にかかる費用も国民に重くのしかかっている。過酷事故による取り返しのつかない被害を繰り返せば、日本衰亡に向かわざるを得ない。</a:t>
            </a:r>
          </a:p>
          <a:p>
            <a:r>
              <a:rPr lang="en-US" altLang="ja-JP" sz="1600" b="1" dirty="0"/>
              <a:t>2</a:t>
            </a:r>
            <a:r>
              <a:rPr lang="ja-JP" altLang="en-US" sz="1600" b="1" dirty="0"/>
              <a:t>． 世界有数の地震・火山国での原発立地</a:t>
            </a:r>
            <a:r>
              <a:rPr lang="ja-JP" altLang="en-US" sz="1400" dirty="0"/>
              <a:t>は、避けられない危険を持っている。</a:t>
            </a:r>
          </a:p>
          <a:p>
            <a:r>
              <a:rPr lang="ja-JP" altLang="en-US" sz="1400" dirty="0"/>
              <a:t>　日本列島は「地殻変動体」（複数のプレートがぶつかりあっている）にあり地震と火山活動から逃げられない。巨大な地震、津波、火山活動に絶対耐えられる原発設置は不可能に近い。</a:t>
            </a:r>
          </a:p>
          <a:p>
            <a:r>
              <a:rPr lang="en-US" altLang="ja-JP" sz="1600" b="1" dirty="0"/>
              <a:t>3</a:t>
            </a:r>
            <a:r>
              <a:rPr lang="ja-JP" altLang="en-US" sz="1600" b="1" dirty="0"/>
              <a:t>． 原発の建設コスト・運転コスト</a:t>
            </a:r>
            <a:r>
              <a:rPr lang="ja-JP" altLang="en-US" sz="1400" dirty="0"/>
              <a:t>は、他の発電方式よりも高く環境への悪影響も大きい。</a:t>
            </a:r>
          </a:p>
          <a:p>
            <a:r>
              <a:rPr lang="ja-JP" altLang="en-US" sz="1400" dirty="0"/>
              <a:t>　日本では最も安いと宣伝されているが、国の支援策費や事故対策費を含めれば他の発電方法と比べて最も高い。また、高濃度の放射性廃棄物を生み出すなど長期的な環境への悪影響も大きい。</a:t>
            </a:r>
          </a:p>
          <a:p>
            <a:r>
              <a:rPr lang="en-US" altLang="ja-JP" sz="1600" b="1" dirty="0"/>
              <a:t>4</a:t>
            </a:r>
            <a:r>
              <a:rPr lang="ja-JP" altLang="en-US" sz="1600" b="1" dirty="0"/>
              <a:t>． 再生エネルギー発電で十分電力をまかなうことができる</a:t>
            </a:r>
            <a:r>
              <a:rPr lang="ja-JP" altLang="en-US" sz="1400" dirty="0"/>
              <a:t>。</a:t>
            </a:r>
          </a:p>
          <a:p>
            <a:r>
              <a:rPr lang="ja-JP" altLang="en-US" sz="1400" dirty="0"/>
              <a:t>　再生エネルギーは使っても減らないものであり、環境への悪影響も少なく、世界的にも最も有望視されている。</a:t>
            </a:r>
          </a:p>
          <a:p>
            <a:r>
              <a:rPr lang="en-US" altLang="ja-JP" sz="1600" b="1" dirty="0"/>
              <a:t>5</a:t>
            </a:r>
            <a:r>
              <a:rPr lang="ja-JP" altLang="en-US" sz="1600" b="1" dirty="0"/>
              <a:t>． 原発が攻撃を受ければ日本の存亡に係わる。</a:t>
            </a:r>
          </a:p>
          <a:p>
            <a:r>
              <a:rPr lang="ja-JP" altLang="en-US" sz="1400" dirty="0"/>
              <a:t>　すでにウクライナでは戦争で原発が標的にされている。国内に</a:t>
            </a:r>
            <a:r>
              <a:rPr lang="en-US" altLang="ja-JP" sz="1400" dirty="0"/>
              <a:t>40</a:t>
            </a:r>
            <a:r>
              <a:rPr lang="ja-JP" altLang="en-US" sz="1400" dirty="0"/>
              <a:t>数基の原発関連施設を並べている日本では、これを完全に防ぐことは不可能に近い。</a:t>
            </a:r>
          </a:p>
        </p:txBody>
      </p:sp>
    </p:spTree>
    <p:extLst>
      <p:ext uri="{BB962C8B-B14F-4D97-AF65-F5344CB8AC3E}">
        <p14:creationId xmlns:p14="http://schemas.microsoft.com/office/powerpoint/2010/main" val="2366046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04E4AA3-DC42-71EF-60FF-0253EE040419}"/>
              </a:ext>
            </a:extLst>
          </p:cNvPr>
          <p:cNvSpPr txBox="1"/>
          <p:nvPr/>
        </p:nvSpPr>
        <p:spPr>
          <a:xfrm>
            <a:off x="1632857" y="914400"/>
            <a:ext cx="8366393" cy="3016210"/>
          </a:xfrm>
          <a:prstGeom prst="rect">
            <a:avLst/>
          </a:prstGeom>
          <a:noFill/>
        </p:spPr>
        <p:txBody>
          <a:bodyPr wrap="none" rtlCol="0">
            <a:spAutoFit/>
          </a:bodyPr>
          <a:lstStyle/>
          <a:p>
            <a:r>
              <a:rPr kumimoji="1" lang="en-US" altLang="ja-JP" sz="2800" b="1" dirty="0"/>
              <a:t>7</a:t>
            </a:r>
            <a:r>
              <a:rPr kumimoji="1" lang="ja-JP" altLang="en-US" sz="2800" b="1" dirty="0"/>
              <a:t>．次年度全国交流集会について</a:t>
            </a:r>
            <a:endParaRPr kumimoji="1" lang="en-US" altLang="ja-JP" sz="2800" b="1" dirty="0"/>
          </a:p>
          <a:p>
            <a:endParaRPr lang="en-US" altLang="ja-JP" dirty="0"/>
          </a:p>
          <a:p>
            <a:r>
              <a:rPr kumimoji="1" lang="ja-JP" altLang="en-US" dirty="0"/>
              <a:t>　　静岡が「なくす会」と協力の上、開催する決断</a:t>
            </a:r>
            <a:endParaRPr kumimoji="1" lang="en-US" altLang="ja-JP" dirty="0"/>
          </a:p>
          <a:p>
            <a:endParaRPr lang="en-US" altLang="ja-JP" dirty="0"/>
          </a:p>
          <a:p>
            <a:r>
              <a:rPr kumimoji="1" lang="ja-JP" altLang="en-US" dirty="0"/>
              <a:t>　　実行委員会の体制</a:t>
            </a:r>
            <a:endParaRPr kumimoji="1" lang="en-US" altLang="ja-JP" dirty="0"/>
          </a:p>
          <a:p>
            <a:r>
              <a:rPr kumimoji="1" lang="ja-JP" altLang="en-US" dirty="0"/>
              <a:t>　　</a:t>
            </a:r>
            <a:endParaRPr kumimoji="1" lang="en-US" altLang="ja-JP" dirty="0"/>
          </a:p>
          <a:p>
            <a:r>
              <a:rPr kumimoji="1" lang="ja-JP" altLang="en-US" dirty="0"/>
              <a:t>　　中部電力浜岡原発の廃炉と規制体制の問題について</a:t>
            </a:r>
            <a:endParaRPr kumimoji="1" lang="en-US" altLang="ja-JP" dirty="0"/>
          </a:p>
          <a:p>
            <a:r>
              <a:rPr kumimoji="1" lang="ja-JP" altLang="en-US" dirty="0"/>
              <a:t>　　原住連として発出する「声明」について　</a:t>
            </a:r>
            <a:endParaRPr kumimoji="1" lang="en-US" altLang="ja-JP" dirty="0"/>
          </a:p>
          <a:p>
            <a:endParaRPr lang="en-US" altLang="ja-JP" dirty="0"/>
          </a:p>
          <a:p>
            <a:r>
              <a:rPr kumimoji="1" lang="ja-JP" altLang="en-US" dirty="0"/>
              <a:t>　　関連して、静岡で</a:t>
            </a:r>
            <a:r>
              <a:rPr lang="en-US" altLang="ja-JP" dirty="0"/>
              <a:t>2026</a:t>
            </a:r>
            <a:r>
              <a:rPr lang="ja-JP" altLang="en-US" dirty="0"/>
              <a:t>年</a:t>
            </a:r>
            <a:r>
              <a:rPr lang="en-US" altLang="ja-JP" dirty="0"/>
              <a:t>11</a:t>
            </a:r>
            <a:r>
              <a:rPr lang="ja-JP" altLang="en-US" dirty="0"/>
              <a:t>月</a:t>
            </a:r>
            <a:r>
              <a:rPr lang="en-US" altLang="ja-JP" dirty="0"/>
              <a:t>30</a:t>
            </a:r>
            <a:r>
              <a:rPr lang="ja-JP" altLang="en-US" dirty="0"/>
              <a:t>日に</a:t>
            </a:r>
            <a:r>
              <a:rPr kumimoji="1" lang="ja-JP" altLang="en-US" dirty="0"/>
              <a:t>開催される「ひまわり集会」について</a:t>
            </a:r>
          </a:p>
        </p:txBody>
      </p:sp>
    </p:spTree>
    <p:extLst>
      <p:ext uri="{BB962C8B-B14F-4D97-AF65-F5344CB8AC3E}">
        <p14:creationId xmlns:p14="http://schemas.microsoft.com/office/powerpoint/2010/main" val="4237281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DC3364A3-061B-54A3-BDA2-B41596FB151E}"/>
              </a:ext>
            </a:extLst>
          </p:cNvPr>
          <p:cNvSpPr txBox="1"/>
          <p:nvPr/>
        </p:nvSpPr>
        <p:spPr>
          <a:xfrm>
            <a:off x="1035698" y="746163"/>
            <a:ext cx="9871787" cy="3785652"/>
          </a:xfrm>
          <a:prstGeom prst="rect">
            <a:avLst/>
          </a:prstGeom>
          <a:noFill/>
        </p:spPr>
        <p:txBody>
          <a:bodyPr wrap="square">
            <a:spAutoFit/>
          </a:bodyPr>
          <a:lstStyle/>
          <a:p>
            <a:r>
              <a:rPr kumimoji="1" lang="en-US" altLang="ja-JP" sz="2400" b="1" dirty="0"/>
              <a:t>8</a:t>
            </a:r>
            <a:r>
              <a:rPr kumimoji="1" lang="ja-JP" altLang="en-US" sz="2400" b="1" dirty="0"/>
              <a:t>．「げんぱつ」ならびに</a:t>
            </a:r>
            <a:r>
              <a:rPr kumimoji="1" lang="en-US" altLang="ja-JP" sz="2400" b="1" dirty="0"/>
              <a:t>HP</a:t>
            </a:r>
            <a:r>
              <a:rPr kumimoji="1" lang="ja-JP" altLang="en-US" sz="2400" b="1" dirty="0"/>
              <a:t>、</a:t>
            </a:r>
            <a:r>
              <a:rPr kumimoji="1" lang="en-US" altLang="ja-JP" sz="2400" b="1" dirty="0"/>
              <a:t>SNS</a:t>
            </a:r>
            <a:r>
              <a:rPr kumimoji="1" lang="ja-JP" altLang="en-US" sz="2400" b="1" dirty="0"/>
              <a:t>発信等の充実・改善について</a:t>
            </a:r>
            <a:endParaRPr kumimoji="1" lang="en-US" altLang="ja-JP" sz="2400" b="1" dirty="0"/>
          </a:p>
          <a:p>
            <a:endParaRPr lang="en-US" altLang="ja-JP" sz="2400" b="1" dirty="0"/>
          </a:p>
          <a:p>
            <a:endParaRPr kumimoji="1" lang="en-US" altLang="ja-JP" sz="2400" b="1" dirty="0"/>
          </a:p>
          <a:p>
            <a:endParaRPr lang="en-US" altLang="ja-JP" sz="2400" b="1" dirty="0"/>
          </a:p>
          <a:p>
            <a:endParaRPr kumimoji="1" lang="en-US" altLang="ja-JP" sz="2400" b="1" dirty="0"/>
          </a:p>
          <a:p>
            <a:endParaRPr lang="en-US" altLang="ja-JP" sz="2400" b="1" dirty="0"/>
          </a:p>
          <a:p>
            <a:endParaRPr kumimoji="1" lang="en-US" altLang="ja-JP" sz="2400" b="1" dirty="0"/>
          </a:p>
          <a:p>
            <a:r>
              <a:rPr kumimoji="1" lang="en-US" altLang="ja-JP" sz="2400" b="1" dirty="0"/>
              <a:t>9</a:t>
            </a:r>
            <a:r>
              <a:rPr kumimoji="1" lang="ja-JP" altLang="en-US" sz="2400" b="1" dirty="0"/>
              <a:t>．その他　　</a:t>
            </a:r>
            <a:endParaRPr kumimoji="1" lang="en-US" altLang="ja-JP" sz="2400" b="1" dirty="0"/>
          </a:p>
          <a:p>
            <a:r>
              <a:rPr kumimoji="1" lang="ja-JP" altLang="en-US" sz="2400" b="1"/>
              <a:t>　　　原住連の</a:t>
            </a:r>
            <a:r>
              <a:rPr lang="ja-JP" altLang="en-US" sz="2400"/>
              <a:t>状況</a:t>
            </a:r>
            <a:endParaRPr lang="en-US" altLang="ja-JP" sz="2400" dirty="0"/>
          </a:p>
          <a:p>
            <a:r>
              <a:rPr lang="ja-JP" altLang="en-US" sz="2400" dirty="0"/>
              <a:t>　　　　現在の代表委員会体制の課題と次年度の新体制について</a:t>
            </a:r>
            <a:r>
              <a:rPr lang="en-US" altLang="ja-JP" sz="2400" dirty="0"/>
              <a:t> </a:t>
            </a:r>
            <a:endParaRPr kumimoji="1" lang="en-US" altLang="ja-JP" sz="2400" b="1" dirty="0"/>
          </a:p>
        </p:txBody>
      </p:sp>
    </p:spTree>
    <p:extLst>
      <p:ext uri="{BB962C8B-B14F-4D97-AF65-F5344CB8AC3E}">
        <p14:creationId xmlns:p14="http://schemas.microsoft.com/office/powerpoint/2010/main" val="394257201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504</TotalTime>
  <Words>3787</Words>
  <Application>Microsoft Office PowerPoint</Application>
  <PresentationFormat>ワイド画面</PresentationFormat>
  <Paragraphs>148</Paragraphs>
  <Slides>13</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13</vt:i4>
      </vt:variant>
    </vt:vector>
  </HeadingPairs>
  <TitlesOfParts>
    <vt:vector size="18" baseType="lpstr">
      <vt:lpstr>游ゴシック</vt:lpstr>
      <vt:lpstr>游ゴシック Light</vt:lpstr>
      <vt:lpstr>游明朝</vt:lpstr>
      <vt:lpstr>Arial</vt:lpstr>
      <vt:lpstr>Office テーマ</vt:lpstr>
      <vt:lpstr>　　　　　　　　　　　　　　　　　　　2026年10月9日 原住連　代表委員会 　　　　　　　於：北海道クリスチャンセンター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雅昭 立石</dc:creator>
  <cp:lastModifiedBy>雅昭 立石</cp:lastModifiedBy>
  <cp:revision>1</cp:revision>
  <dcterms:created xsi:type="dcterms:W3CDTF">2026-09-29T23:59:29Z</dcterms:created>
  <dcterms:modified xsi:type="dcterms:W3CDTF">2026-10-08T09:39:40Z</dcterms:modified>
</cp:coreProperties>
</file>